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57" r:id="rId3"/>
    <p:sldId id="259" r:id="rId4"/>
    <p:sldId id="260" r:id="rId5"/>
    <p:sldId id="261" r:id="rId6"/>
    <p:sldId id="264" r:id="rId7"/>
    <p:sldId id="281" r:id="rId8"/>
    <p:sldId id="276" r:id="rId9"/>
    <p:sldId id="262" r:id="rId10"/>
    <p:sldId id="274" r:id="rId11"/>
    <p:sldId id="277" r:id="rId12"/>
    <p:sldId id="263" r:id="rId13"/>
    <p:sldId id="282" r:id="rId14"/>
    <p:sldId id="266" r:id="rId15"/>
    <p:sldId id="265" r:id="rId16"/>
    <p:sldId id="258" r:id="rId17"/>
    <p:sldId id="278" r:id="rId18"/>
    <p:sldId id="268" r:id="rId19"/>
    <p:sldId id="273" r:id="rId20"/>
    <p:sldId id="279" r:id="rId21"/>
    <p:sldId id="280" r:id="rId22"/>
    <p:sldId id="285" r:id="rId23"/>
    <p:sldId id="287" r:id="rId24"/>
    <p:sldId id="284" r:id="rId25"/>
    <p:sldId id="286" r:id="rId26"/>
    <p:sldId id="267" r:id="rId27"/>
    <p:sldId id="283" r:id="rId28"/>
    <p:sldId id="288" r:id="rId29"/>
    <p:sldId id="289" r:id="rId30"/>
    <p:sldId id="315" r:id="rId31"/>
    <p:sldId id="316" r:id="rId32"/>
    <p:sldId id="317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8" r:id="rId59"/>
    <p:sldId id="319" r:id="rId60"/>
    <p:sldId id="320" r:id="rId61"/>
    <p:sldId id="321" r:id="rId62"/>
    <p:sldId id="322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EE"/>
    <a:srgbClr val="00BBFE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100" d="100"/>
          <a:sy n="100" d="100"/>
        </p:scale>
        <p:origin x="-522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D17E1-A1F7-4817-997A-8D905376B0A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77010D1-22C0-48B3-B973-C4C08CFD2D2C}">
      <dgm:prSet phldrT="[Texto]"/>
      <dgm:spPr/>
      <dgm:t>
        <a:bodyPr/>
        <a:lstStyle/>
        <a:p>
          <a:r>
            <a:rPr lang="es-ES" dirty="0" smtClean="0"/>
            <a:t>1994 1997</a:t>
          </a:r>
          <a:endParaRPr lang="es-ES" dirty="0"/>
        </a:p>
      </dgm:t>
    </dgm:pt>
    <dgm:pt modelId="{EFF0358E-3EF8-49E7-8530-BD07031F1597}" type="parTrans" cxnId="{B327AE2C-F571-4C6B-B093-4D34E50BE8BA}">
      <dgm:prSet/>
      <dgm:spPr/>
      <dgm:t>
        <a:bodyPr/>
        <a:lstStyle/>
        <a:p>
          <a:endParaRPr lang="es-ES"/>
        </a:p>
      </dgm:t>
    </dgm:pt>
    <dgm:pt modelId="{431E28D8-B7B2-4E5B-AE4E-1A1EF0451B75}" type="sibTrans" cxnId="{B327AE2C-F571-4C6B-B093-4D34E50BE8BA}">
      <dgm:prSet/>
      <dgm:spPr/>
      <dgm:t>
        <a:bodyPr/>
        <a:lstStyle/>
        <a:p>
          <a:endParaRPr lang="es-ES"/>
        </a:p>
      </dgm:t>
    </dgm:pt>
    <dgm:pt modelId="{6E10D0C4-9122-4812-9D7B-0A85B781BDB0}">
      <dgm:prSet phldrT="[Texto]"/>
      <dgm:spPr/>
      <dgm:t>
        <a:bodyPr/>
        <a:lstStyle/>
        <a:p>
          <a:r>
            <a:rPr lang="es-ES" dirty="0" smtClean="0"/>
            <a:t>2002</a:t>
          </a:r>
          <a:endParaRPr lang="es-ES" dirty="0"/>
        </a:p>
      </dgm:t>
    </dgm:pt>
    <dgm:pt modelId="{67D3728A-A46B-4597-BA02-2A340704578B}" type="parTrans" cxnId="{BEB02366-9A69-4B39-A566-C1B8084AC4CD}">
      <dgm:prSet/>
      <dgm:spPr/>
      <dgm:t>
        <a:bodyPr/>
        <a:lstStyle/>
        <a:p>
          <a:endParaRPr lang="es-ES"/>
        </a:p>
      </dgm:t>
    </dgm:pt>
    <dgm:pt modelId="{ECBCAA3B-2AB0-44D5-95A0-695ED3106707}" type="sibTrans" cxnId="{BEB02366-9A69-4B39-A566-C1B8084AC4CD}">
      <dgm:prSet/>
      <dgm:spPr/>
      <dgm:t>
        <a:bodyPr/>
        <a:lstStyle/>
        <a:p>
          <a:endParaRPr lang="es-ES"/>
        </a:p>
      </dgm:t>
    </dgm:pt>
    <dgm:pt modelId="{EF2AD60C-C7D2-4CF7-8E74-E718A95EB818}">
      <dgm:prSet/>
      <dgm:spPr/>
      <dgm:t>
        <a:bodyPr/>
        <a:lstStyle/>
        <a:p>
          <a:r>
            <a:rPr lang="es-ES" dirty="0" smtClean="0"/>
            <a:t>1981</a:t>
          </a:r>
          <a:endParaRPr lang="es-ES" dirty="0"/>
        </a:p>
      </dgm:t>
    </dgm:pt>
    <dgm:pt modelId="{126CCAB4-E2EF-4A29-8495-7653C43642C7}" type="parTrans" cxnId="{21BEF26A-4440-4F15-8EB5-D9E22FB87E01}">
      <dgm:prSet/>
      <dgm:spPr/>
      <dgm:t>
        <a:bodyPr/>
        <a:lstStyle/>
        <a:p>
          <a:endParaRPr lang="es-ES"/>
        </a:p>
      </dgm:t>
    </dgm:pt>
    <dgm:pt modelId="{0E1C4EFD-24CC-40CD-8058-EAD5FEE062E4}" type="sibTrans" cxnId="{21BEF26A-4440-4F15-8EB5-D9E22FB87E01}">
      <dgm:prSet/>
      <dgm:spPr/>
      <dgm:t>
        <a:bodyPr/>
        <a:lstStyle/>
        <a:p>
          <a:endParaRPr lang="es-ES"/>
        </a:p>
      </dgm:t>
    </dgm:pt>
    <dgm:pt modelId="{69444316-17B1-4B09-8D12-737A0B797A98}">
      <dgm:prSet/>
      <dgm:spPr/>
      <dgm:t>
        <a:bodyPr/>
        <a:lstStyle/>
        <a:p>
          <a:r>
            <a:rPr lang="es-ES" u="none" dirty="0" smtClean="0"/>
            <a:t>1955                            </a:t>
          </a:r>
          <a:r>
            <a:rPr lang="es-ES" dirty="0" smtClean="0"/>
            <a:t>1961</a:t>
          </a:r>
          <a:endParaRPr lang="es-ES" dirty="0"/>
        </a:p>
      </dgm:t>
    </dgm:pt>
    <dgm:pt modelId="{1C84C132-9005-442D-86E1-275A3B65B760}" type="parTrans" cxnId="{9975D18B-85C9-42E7-9BC3-EF65E91CB9B8}">
      <dgm:prSet/>
      <dgm:spPr/>
      <dgm:t>
        <a:bodyPr/>
        <a:lstStyle/>
        <a:p>
          <a:endParaRPr lang="es-ES"/>
        </a:p>
      </dgm:t>
    </dgm:pt>
    <dgm:pt modelId="{68F85885-05F7-40FB-825E-FA837DFB5B7B}" type="sibTrans" cxnId="{9975D18B-85C9-42E7-9BC3-EF65E91CB9B8}">
      <dgm:prSet/>
      <dgm:spPr/>
      <dgm:t>
        <a:bodyPr/>
        <a:lstStyle/>
        <a:p>
          <a:endParaRPr lang="es-ES"/>
        </a:p>
      </dgm:t>
    </dgm:pt>
    <dgm:pt modelId="{D9C8D5D1-B742-4E6A-99A2-3FD976CBD5EA}">
      <dgm:prSet/>
      <dgm:spPr/>
      <dgm:t>
        <a:bodyPr/>
        <a:lstStyle/>
        <a:p>
          <a:r>
            <a:rPr lang="es-ES" dirty="0" smtClean="0"/>
            <a:t>1962</a:t>
          </a:r>
          <a:endParaRPr lang="es-ES" dirty="0"/>
        </a:p>
      </dgm:t>
    </dgm:pt>
    <dgm:pt modelId="{BF135199-DE36-4A68-9FDB-7854E7461811}" type="parTrans" cxnId="{562F537A-406F-4C3D-B4A8-F0286BA968D5}">
      <dgm:prSet/>
      <dgm:spPr/>
      <dgm:t>
        <a:bodyPr/>
        <a:lstStyle/>
        <a:p>
          <a:endParaRPr lang="es-ES"/>
        </a:p>
      </dgm:t>
    </dgm:pt>
    <dgm:pt modelId="{75E992AE-FAE3-426A-81C4-64B0F4718A60}" type="sibTrans" cxnId="{562F537A-406F-4C3D-B4A8-F0286BA968D5}">
      <dgm:prSet/>
      <dgm:spPr/>
      <dgm:t>
        <a:bodyPr/>
        <a:lstStyle/>
        <a:p>
          <a:endParaRPr lang="es-ES"/>
        </a:p>
      </dgm:t>
    </dgm:pt>
    <dgm:pt modelId="{46F30F6B-3146-4453-ACE3-3DDF8CDE6F4C}">
      <dgm:prSet/>
      <dgm:spPr/>
      <dgm:t>
        <a:bodyPr/>
        <a:lstStyle/>
        <a:p>
          <a:r>
            <a:rPr lang="es-ES" dirty="0" smtClean="0"/>
            <a:t>1967 1970</a:t>
          </a:r>
          <a:endParaRPr lang="es-ES" dirty="0"/>
        </a:p>
      </dgm:t>
    </dgm:pt>
    <dgm:pt modelId="{4E4BFCCB-ECB7-456E-9947-0AE9EF7E4A16}" type="parTrans" cxnId="{AD0AE915-65D1-470C-B0DE-414EB32AE5BE}">
      <dgm:prSet/>
      <dgm:spPr/>
      <dgm:t>
        <a:bodyPr/>
        <a:lstStyle/>
        <a:p>
          <a:endParaRPr lang="es-ES"/>
        </a:p>
      </dgm:t>
    </dgm:pt>
    <dgm:pt modelId="{5998BE95-8090-4876-A301-AFF8FCC3A4FC}" type="sibTrans" cxnId="{AD0AE915-65D1-470C-B0DE-414EB32AE5BE}">
      <dgm:prSet/>
      <dgm:spPr/>
      <dgm:t>
        <a:bodyPr/>
        <a:lstStyle/>
        <a:p>
          <a:endParaRPr lang="es-ES"/>
        </a:p>
      </dgm:t>
    </dgm:pt>
    <dgm:pt modelId="{C92EA352-98D0-4B60-981E-CB8A2686CEF4}">
      <dgm:prSet/>
      <dgm:spPr/>
      <dgm:t>
        <a:bodyPr/>
        <a:lstStyle/>
        <a:p>
          <a:pPr algn="ctr"/>
          <a:r>
            <a:rPr lang="es-ES" dirty="0" smtClean="0"/>
            <a:t>1974 1975</a:t>
          </a:r>
          <a:endParaRPr lang="es-ES" dirty="0"/>
        </a:p>
      </dgm:t>
    </dgm:pt>
    <dgm:pt modelId="{A175F6C9-9BA4-46CC-8A9D-0B1CB4EC3422}" type="parTrans" cxnId="{0C7DCFD3-5ACF-4880-B8BB-60CA97DA6CB1}">
      <dgm:prSet/>
      <dgm:spPr/>
      <dgm:t>
        <a:bodyPr/>
        <a:lstStyle/>
        <a:p>
          <a:endParaRPr lang="es-ES"/>
        </a:p>
      </dgm:t>
    </dgm:pt>
    <dgm:pt modelId="{07A82AFB-4D00-47D3-913D-26EBA9E0B89F}" type="sibTrans" cxnId="{0C7DCFD3-5ACF-4880-B8BB-60CA97DA6CB1}">
      <dgm:prSet/>
      <dgm:spPr/>
      <dgm:t>
        <a:bodyPr/>
        <a:lstStyle/>
        <a:p>
          <a:endParaRPr lang="es-ES"/>
        </a:p>
      </dgm:t>
    </dgm:pt>
    <dgm:pt modelId="{E1FF26C4-C895-4525-972B-7FB720977A2D}">
      <dgm:prSet/>
      <dgm:spPr/>
      <dgm:t>
        <a:bodyPr/>
        <a:lstStyle/>
        <a:p>
          <a:r>
            <a:rPr lang="es-ES" dirty="0" smtClean="0"/>
            <a:t>1985 1989</a:t>
          </a:r>
          <a:endParaRPr lang="es-ES" dirty="0"/>
        </a:p>
      </dgm:t>
    </dgm:pt>
    <dgm:pt modelId="{B3FBD22E-1972-455F-B95A-C115B38A4339}" type="parTrans" cxnId="{91B2D784-2A3C-4B33-AF2A-7D56CB222F37}">
      <dgm:prSet/>
      <dgm:spPr/>
      <dgm:t>
        <a:bodyPr/>
        <a:lstStyle/>
        <a:p>
          <a:endParaRPr lang="es-ES"/>
        </a:p>
      </dgm:t>
    </dgm:pt>
    <dgm:pt modelId="{DDB476CD-18E0-4FA7-9326-2497A8325A3C}" type="sibTrans" cxnId="{91B2D784-2A3C-4B33-AF2A-7D56CB222F37}">
      <dgm:prSet/>
      <dgm:spPr/>
      <dgm:t>
        <a:bodyPr/>
        <a:lstStyle/>
        <a:p>
          <a:endParaRPr lang="es-ES"/>
        </a:p>
      </dgm:t>
    </dgm:pt>
    <dgm:pt modelId="{62DA51FA-DB79-43E9-8299-FFD911ED01C1}" type="pres">
      <dgm:prSet presAssocID="{53FD17E1-A1F7-4817-997A-8D905376B0A4}" presName="Name0" presStyleCnt="0">
        <dgm:presLayoutVars>
          <dgm:dir/>
          <dgm:animLvl val="lvl"/>
          <dgm:resizeHandles val="exact"/>
        </dgm:presLayoutVars>
      </dgm:prSet>
      <dgm:spPr/>
    </dgm:pt>
    <dgm:pt modelId="{C8C1B75C-3EC6-4393-8994-CEEE9DA833CB}" type="pres">
      <dgm:prSet presAssocID="{53FD17E1-A1F7-4817-997A-8D905376B0A4}" presName="dummy" presStyleCnt="0"/>
      <dgm:spPr/>
    </dgm:pt>
    <dgm:pt modelId="{7B43025C-CFB7-4362-8B72-86CA37D54268}" type="pres">
      <dgm:prSet presAssocID="{53FD17E1-A1F7-4817-997A-8D905376B0A4}" presName="linH" presStyleCnt="0"/>
      <dgm:spPr/>
    </dgm:pt>
    <dgm:pt modelId="{FC2E9770-821F-4AAC-A772-64925794D27C}" type="pres">
      <dgm:prSet presAssocID="{53FD17E1-A1F7-4817-997A-8D905376B0A4}" presName="padding1" presStyleCnt="0"/>
      <dgm:spPr/>
    </dgm:pt>
    <dgm:pt modelId="{767327AF-BF90-4DA9-B398-023B3B9DD568}" type="pres">
      <dgm:prSet presAssocID="{69444316-17B1-4B09-8D12-737A0B797A98}" presName="linV" presStyleCnt="0"/>
      <dgm:spPr/>
    </dgm:pt>
    <dgm:pt modelId="{E6400015-635E-4494-B686-3F03D8C6F876}" type="pres">
      <dgm:prSet presAssocID="{69444316-17B1-4B09-8D12-737A0B797A98}" presName="spVertical1" presStyleCnt="0"/>
      <dgm:spPr/>
    </dgm:pt>
    <dgm:pt modelId="{CEF69652-F051-4A68-AAAB-5EC57F569563}" type="pres">
      <dgm:prSet presAssocID="{69444316-17B1-4B09-8D12-737A0B797A98}" presName="parTx" presStyleLbl="revTx" presStyleIdx="0" presStyleCnt="8" custScaleX="120293" custLinFactNeighborX="-91725" custLinFactNeighborY="9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1D4ED-572D-4DBE-9E6F-73B81B276A35}" type="pres">
      <dgm:prSet presAssocID="{69444316-17B1-4B09-8D12-737A0B797A98}" presName="spVertical2" presStyleCnt="0"/>
      <dgm:spPr/>
    </dgm:pt>
    <dgm:pt modelId="{1C59B30E-21CC-4697-AA5E-DFF0FA2B09EC}" type="pres">
      <dgm:prSet presAssocID="{69444316-17B1-4B09-8D12-737A0B797A98}" presName="spVertical3" presStyleCnt="0"/>
      <dgm:spPr/>
    </dgm:pt>
    <dgm:pt modelId="{8507C4B7-7C37-41B2-8778-C0947F5F730E}" type="pres">
      <dgm:prSet presAssocID="{68F85885-05F7-40FB-825E-FA837DFB5B7B}" presName="space" presStyleCnt="0"/>
      <dgm:spPr/>
    </dgm:pt>
    <dgm:pt modelId="{87834690-C9C2-44A6-A581-1115EB0AFBBB}" type="pres">
      <dgm:prSet presAssocID="{D9C8D5D1-B742-4E6A-99A2-3FD976CBD5EA}" presName="linV" presStyleCnt="0"/>
      <dgm:spPr/>
    </dgm:pt>
    <dgm:pt modelId="{A4A83CE6-1A6A-4A28-B626-A1639C84D1A9}" type="pres">
      <dgm:prSet presAssocID="{D9C8D5D1-B742-4E6A-99A2-3FD976CBD5EA}" presName="spVertical1" presStyleCnt="0"/>
      <dgm:spPr/>
    </dgm:pt>
    <dgm:pt modelId="{E6CA8D56-C99A-4812-81C5-CDD09EE82455}" type="pres">
      <dgm:prSet presAssocID="{D9C8D5D1-B742-4E6A-99A2-3FD976CBD5EA}" presName="parTx" presStyleLbl="revTx" presStyleIdx="1" presStyleCnt="8" custScaleX="109954" custLinFactNeighborX="-87863" custLinFactNeighborY="9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453726-D779-4073-B44D-35D43B2A79BA}" type="pres">
      <dgm:prSet presAssocID="{D9C8D5D1-B742-4E6A-99A2-3FD976CBD5EA}" presName="spVertical2" presStyleCnt="0"/>
      <dgm:spPr/>
    </dgm:pt>
    <dgm:pt modelId="{1A47A315-82D1-4AD9-90A1-164CC5472ED8}" type="pres">
      <dgm:prSet presAssocID="{D9C8D5D1-B742-4E6A-99A2-3FD976CBD5EA}" presName="spVertical3" presStyleCnt="0"/>
      <dgm:spPr/>
    </dgm:pt>
    <dgm:pt modelId="{6F95F5EE-42AF-48A4-8A51-9EC1A579E4D2}" type="pres">
      <dgm:prSet presAssocID="{75E992AE-FAE3-426A-81C4-64B0F4718A60}" presName="space" presStyleCnt="0"/>
      <dgm:spPr/>
    </dgm:pt>
    <dgm:pt modelId="{90D8D177-9F93-48F4-836E-8B74BF4A8731}" type="pres">
      <dgm:prSet presAssocID="{46F30F6B-3146-4453-ACE3-3DDF8CDE6F4C}" presName="linV" presStyleCnt="0"/>
      <dgm:spPr/>
    </dgm:pt>
    <dgm:pt modelId="{9FA220B1-FBFF-46BD-BB7D-008C66D67DEA}" type="pres">
      <dgm:prSet presAssocID="{46F30F6B-3146-4453-ACE3-3DDF8CDE6F4C}" presName="spVertical1" presStyleCnt="0"/>
      <dgm:spPr/>
    </dgm:pt>
    <dgm:pt modelId="{E3658879-0EA0-49D0-BE18-AC32F68678F3}" type="pres">
      <dgm:prSet presAssocID="{46F30F6B-3146-4453-ACE3-3DDF8CDE6F4C}" presName="parTx" presStyleLbl="revTx" presStyleIdx="2" presStyleCnt="8" custLinFactNeighborX="-55130" custLinFactNeighborY="8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5343C9-0942-482A-A3B4-E80CA76ED5D7}" type="pres">
      <dgm:prSet presAssocID="{46F30F6B-3146-4453-ACE3-3DDF8CDE6F4C}" presName="spVertical2" presStyleCnt="0"/>
      <dgm:spPr/>
    </dgm:pt>
    <dgm:pt modelId="{F4A09FF8-4A84-4E76-AF25-377EEED6AFBB}" type="pres">
      <dgm:prSet presAssocID="{46F30F6B-3146-4453-ACE3-3DDF8CDE6F4C}" presName="spVertical3" presStyleCnt="0"/>
      <dgm:spPr/>
    </dgm:pt>
    <dgm:pt modelId="{1F1F961B-FC57-4EDE-BAA3-270A05B97541}" type="pres">
      <dgm:prSet presAssocID="{5998BE95-8090-4876-A301-AFF8FCC3A4FC}" presName="space" presStyleCnt="0"/>
      <dgm:spPr/>
    </dgm:pt>
    <dgm:pt modelId="{53740573-F506-4EFF-A0C4-CD8C6EB852FC}" type="pres">
      <dgm:prSet presAssocID="{C92EA352-98D0-4B60-981E-CB8A2686CEF4}" presName="linV" presStyleCnt="0"/>
      <dgm:spPr/>
    </dgm:pt>
    <dgm:pt modelId="{1026637A-835D-4637-91CC-1418ED4CD5DB}" type="pres">
      <dgm:prSet presAssocID="{C92EA352-98D0-4B60-981E-CB8A2686CEF4}" presName="spVertical1" presStyleCnt="0"/>
      <dgm:spPr/>
    </dgm:pt>
    <dgm:pt modelId="{DDCC95CD-30B1-4D49-AF41-70EF6887425E}" type="pres">
      <dgm:prSet presAssocID="{C92EA352-98D0-4B60-981E-CB8A2686CEF4}" presName="parTx" presStyleLbl="revTx" presStyleIdx="3" presStyleCnt="8" custLinFactNeighborX="-31295" custLinFactNeighborY="8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C50C9B-5784-43A6-87E1-6EB00500F576}" type="pres">
      <dgm:prSet presAssocID="{C92EA352-98D0-4B60-981E-CB8A2686CEF4}" presName="spVertical2" presStyleCnt="0"/>
      <dgm:spPr/>
    </dgm:pt>
    <dgm:pt modelId="{72BCEE79-F19F-473C-9279-01C354AD50F3}" type="pres">
      <dgm:prSet presAssocID="{C92EA352-98D0-4B60-981E-CB8A2686CEF4}" presName="spVertical3" presStyleCnt="0"/>
      <dgm:spPr/>
    </dgm:pt>
    <dgm:pt modelId="{478F0D8F-DBAA-4AEC-B1C1-839EDDB04F1F}" type="pres">
      <dgm:prSet presAssocID="{07A82AFB-4D00-47D3-913D-26EBA9E0B89F}" presName="space" presStyleCnt="0"/>
      <dgm:spPr/>
    </dgm:pt>
    <dgm:pt modelId="{DDEF432D-BF07-494A-B8D3-63D091095730}" type="pres">
      <dgm:prSet presAssocID="{EF2AD60C-C7D2-4CF7-8E74-E718A95EB818}" presName="linV" presStyleCnt="0"/>
      <dgm:spPr/>
    </dgm:pt>
    <dgm:pt modelId="{35A3057C-9A0E-45AD-AAFC-B142DA0DEA67}" type="pres">
      <dgm:prSet presAssocID="{EF2AD60C-C7D2-4CF7-8E74-E718A95EB818}" presName="spVertical1" presStyleCnt="0"/>
      <dgm:spPr/>
    </dgm:pt>
    <dgm:pt modelId="{AC24FCA7-C60A-4F20-8496-91D7A72BDDEB}" type="pres">
      <dgm:prSet presAssocID="{EF2AD60C-C7D2-4CF7-8E74-E718A95EB818}" presName="parTx" presStyleLbl="revTx" presStyleIdx="4" presStyleCnt="8" custLinFactNeighborX="2128" custLinFactNeighborY="-4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86E1F-BEB2-4842-9031-73AD0F825DC6}" type="pres">
      <dgm:prSet presAssocID="{EF2AD60C-C7D2-4CF7-8E74-E718A95EB818}" presName="spVertical2" presStyleCnt="0"/>
      <dgm:spPr/>
    </dgm:pt>
    <dgm:pt modelId="{39372AC3-D89B-4387-A37F-ECF9971F14C5}" type="pres">
      <dgm:prSet presAssocID="{EF2AD60C-C7D2-4CF7-8E74-E718A95EB818}" presName="spVertical3" presStyleCnt="0"/>
      <dgm:spPr/>
    </dgm:pt>
    <dgm:pt modelId="{5BFACCF0-C3A1-4453-996F-46601C2F26A4}" type="pres">
      <dgm:prSet presAssocID="{0E1C4EFD-24CC-40CD-8058-EAD5FEE062E4}" presName="space" presStyleCnt="0"/>
      <dgm:spPr/>
    </dgm:pt>
    <dgm:pt modelId="{5BEE7CE3-4859-429A-9A3B-90940D11A01D}" type="pres">
      <dgm:prSet presAssocID="{E1FF26C4-C895-4525-972B-7FB720977A2D}" presName="linV" presStyleCnt="0"/>
      <dgm:spPr/>
    </dgm:pt>
    <dgm:pt modelId="{8E3FB3AC-5133-403E-8D6B-1E1B2E2F6DE6}" type="pres">
      <dgm:prSet presAssocID="{E1FF26C4-C895-4525-972B-7FB720977A2D}" presName="spVertical1" presStyleCnt="0"/>
      <dgm:spPr/>
    </dgm:pt>
    <dgm:pt modelId="{B7CDDDB8-9B4E-4BB8-86D4-2E973E469EE2}" type="pres">
      <dgm:prSet presAssocID="{E1FF26C4-C895-4525-972B-7FB720977A2D}" presName="parTx" presStyleLbl="revTx" presStyleIdx="5" presStyleCnt="8" custLinFactNeighborX="25962" custLinFactNeighborY="8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B144AE-0E6C-456C-B02F-4D02519CB83C}" type="pres">
      <dgm:prSet presAssocID="{E1FF26C4-C895-4525-972B-7FB720977A2D}" presName="spVertical2" presStyleCnt="0"/>
      <dgm:spPr/>
    </dgm:pt>
    <dgm:pt modelId="{90B52C8E-8865-4B50-A731-8CF89EFBC449}" type="pres">
      <dgm:prSet presAssocID="{E1FF26C4-C895-4525-972B-7FB720977A2D}" presName="spVertical3" presStyleCnt="0"/>
      <dgm:spPr/>
    </dgm:pt>
    <dgm:pt modelId="{E1EDFD5B-91BB-47EA-AA61-2EE869F2B321}" type="pres">
      <dgm:prSet presAssocID="{DDB476CD-18E0-4FA7-9326-2497A8325A3C}" presName="space" presStyleCnt="0"/>
      <dgm:spPr/>
    </dgm:pt>
    <dgm:pt modelId="{7767AD19-58CC-4A43-899B-E596B44151D6}" type="pres">
      <dgm:prSet presAssocID="{877010D1-22C0-48B3-B973-C4C08CFD2D2C}" presName="linV" presStyleCnt="0"/>
      <dgm:spPr/>
    </dgm:pt>
    <dgm:pt modelId="{6198C12B-EF57-415C-940E-9453BB79BB25}" type="pres">
      <dgm:prSet presAssocID="{877010D1-22C0-48B3-B973-C4C08CFD2D2C}" presName="spVertical1" presStyleCnt="0"/>
      <dgm:spPr/>
    </dgm:pt>
    <dgm:pt modelId="{5DBB9E6F-F7D2-4FFB-B0D5-A06DB7E17BAD}" type="pres">
      <dgm:prSet presAssocID="{877010D1-22C0-48B3-B973-C4C08CFD2D2C}" presName="parTx" presStyleLbl="revTx" presStyleIdx="6" presStyleCnt="8" custLinFactNeighborX="59385" custLinFactNeighborY="8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2EBC36-CA0C-40FE-9B25-30FD8A464A3F}" type="pres">
      <dgm:prSet presAssocID="{877010D1-22C0-48B3-B973-C4C08CFD2D2C}" presName="spVertical2" presStyleCnt="0"/>
      <dgm:spPr/>
    </dgm:pt>
    <dgm:pt modelId="{A17B9632-510D-4B6C-A37E-5616FE897CF5}" type="pres">
      <dgm:prSet presAssocID="{877010D1-22C0-48B3-B973-C4C08CFD2D2C}" presName="spVertical3" presStyleCnt="0"/>
      <dgm:spPr/>
    </dgm:pt>
    <dgm:pt modelId="{A8D5A56B-9D42-490E-87DF-9C859D9CBA72}" type="pres">
      <dgm:prSet presAssocID="{431E28D8-B7B2-4E5B-AE4E-1A1EF0451B75}" presName="space" presStyleCnt="0"/>
      <dgm:spPr/>
    </dgm:pt>
    <dgm:pt modelId="{5806796E-612F-471D-9D05-3740C27882AC}" type="pres">
      <dgm:prSet presAssocID="{6E10D0C4-9122-4812-9D7B-0A85B781BDB0}" presName="linV" presStyleCnt="0"/>
      <dgm:spPr/>
    </dgm:pt>
    <dgm:pt modelId="{3CD9AF7B-F579-459C-A96D-93FEF151C517}" type="pres">
      <dgm:prSet presAssocID="{6E10D0C4-9122-4812-9D7B-0A85B781BDB0}" presName="spVertical1" presStyleCnt="0"/>
      <dgm:spPr/>
    </dgm:pt>
    <dgm:pt modelId="{7E065173-96E9-4267-A42A-79F5FF591497}" type="pres">
      <dgm:prSet presAssocID="{6E10D0C4-9122-4812-9D7B-0A85B781BDB0}" presName="parTx" presStyleLbl="revTx" presStyleIdx="7" presStyleCnt="8" custLinFactNeighborX="25686" custLinFactNeighborY="-5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6E1CC-3A09-434C-9B10-7A3CB5F1E83D}" type="pres">
      <dgm:prSet presAssocID="{6E10D0C4-9122-4812-9D7B-0A85B781BDB0}" presName="spVertical2" presStyleCnt="0"/>
      <dgm:spPr/>
    </dgm:pt>
    <dgm:pt modelId="{024D5700-9F03-4F02-A206-132F6EB69DB9}" type="pres">
      <dgm:prSet presAssocID="{6E10D0C4-9122-4812-9D7B-0A85B781BDB0}" presName="spVertical3" presStyleCnt="0"/>
      <dgm:spPr/>
    </dgm:pt>
    <dgm:pt modelId="{5CC19EE2-C9FC-4F1C-8C3C-2676484C2A8F}" type="pres">
      <dgm:prSet presAssocID="{53FD17E1-A1F7-4817-997A-8D905376B0A4}" presName="padding2" presStyleCnt="0"/>
      <dgm:spPr/>
    </dgm:pt>
    <dgm:pt modelId="{541C9518-31E4-41FF-8065-02993804C724}" type="pres">
      <dgm:prSet presAssocID="{53FD17E1-A1F7-4817-997A-8D905376B0A4}" presName="negArrow" presStyleCnt="0"/>
      <dgm:spPr/>
    </dgm:pt>
    <dgm:pt modelId="{9A70402E-5EA7-4F6C-8EE9-DC95E41E32AE}" type="pres">
      <dgm:prSet presAssocID="{53FD17E1-A1F7-4817-997A-8D905376B0A4}" presName="backgroundArrow" presStyleLbl="node1" presStyleIdx="0" presStyleCnt="1" custLinFactNeighborY="2611"/>
      <dgm:spPr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chemeClr val="tx1"/>
            </a:gs>
          </a:gsLst>
          <a:lin ang="5400000" scaled="0"/>
        </a:gradFill>
        <a:ln w="38100">
          <a:solidFill>
            <a:schemeClr val="tx1"/>
          </a:solidFill>
        </a:ln>
      </dgm:spPr>
    </dgm:pt>
  </dgm:ptLst>
  <dgm:cxnLst>
    <dgm:cxn modelId="{9975D18B-85C9-42E7-9BC3-EF65E91CB9B8}" srcId="{53FD17E1-A1F7-4817-997A-8D905376B0A4}" destId="{69444316-17B1-4B09-8D12-737A0B797A98}" srcOrd="0" destOrd="0" parTransId="{1C84C132-9005-442D-86E1-275A3B65B760}" sibTransId="{68F85885-05F7-40FB-825E-FA837DFB5B7B}"/>
    <dgm:cxn modelId="{517A62E4-74D9-4A1E-AA42-3995FD49E017}" type="presOf" srcId="{C92EA352-98D0-4B60-981E-CB8A2686CEF4}" destId="{DDCC95CD-30B1-4D49-AF41-70EF6887425E}" srcOrd="0" destOrd="0" presId="urn:microsoft.com/office/officeart/2005/8/layout/hProcess3"/>
    <dgm:cxn modelId="{21A9D277-60C0-4A59-A318-3660799634CF}" type="presOf" srcId="{53FD17E1-A1F7-4817-997A-8D905376B0A4}" destId="{62DA51FA-DB79-43E9-8299-FFD911ED01C1}" srcOrd="0" destOrd="0" presId="urn:microsoft.com/office/officeart/2005/8/layout/hProcess3"/>
    <dgm:cxn modelId="{EFCF6765-83C7-487D-BCD7-7EF21B03AD36}" type="presOf" srcId="{E1FF26C4-C895-4525-972B-7FB720977A2D}" destId="{B7CDDDB8-9B4E-4BB8-86D4-2E973E469EE2}" srcOrd="0" destOrd="0" presId="urn:microsoft.com/office/officeart/2005/8/layout/hProcess3"/>
    <dgm:cxn modelId="{B327AE2C-F571-4C6B-B093-4D34E50BE8BA}" srcId="{53FD17E1-A1F7-4817-997A-8D905376B0A4}" destId="{877010D1-22C0-48B3-B973-C4C08CFD2D2C}" srcOrd="6" destOrd="0" parTransId="{EFF0358E-3EF8-49E7-8530-BD07031F1597}" sibTransId="{431E28D8-B7B2-4E5B-AE4E-1A1EF0451B75}"/>
    <dgm:cxn modelId="{87BE1949-A72B-4F71-A240-BE3DEBFD0280}" type="presOf" srcId="{69444316-17B1-4B09-8D12-737A0B797A98}" destId="{CEF69652-F051-4A68-AAAB-5EC57F569563}" srcOrd="0" destOrd="0" presId="urn:microsoft.com/office/officeart/2005/8/layout/hProcess3"/>
    <dgm:cxn modelId="{BEB02366-9A69-4B39-A566-C1B8084AC4CD}" srcId="{53FD17E1-A1F7-4817-997A-8D905376B0A4}" destId="{6E10D0C4-9122-4812-9D7B-0A85B781BDB0}" srcOrd="7" destOrd="0" parTransId="{67D3728A-A46B-4597-BA02-2A340704578B}" sibTransId="{ECBCAA3B-2AB0-44D5-95A0-695ED3106707}"/>
    <dgm:cxn modelId="{7CC2FCF4-3B3C-4DC4-B107-0ACB775349F8}" type="presOf" srcId="{D9C8D5D1-B742-4E6A-99A2-3FD976CBD5EA}" destId="{E6CA8D56-C99A-4812-81C5-CDD09EE82455}" srcOrd="0" destOrd="0" presId="urn:microsoft.com/office/officeart/2005/8/layout/hProcess3"/>
    <dgm:cxn modelId="{AD0AE915-65D1-470C-B0DE-414EB32AE5BE}" srcId="{53FD17E1-A1F7-4817-997A-8D905376B0A4}" destId="{46F30F6B-3146-4453-ACE3-3DDF8CDE6F4C}" srcOrd="2" destOrd="0" parTransId="{4E4BFCCB-ECB7-456E-9947-0AE9EF7E4A16}" sibTransId="{5998BE95-8090-4876-A301-AFF8FCC3A4FC}"/>
    <dgm:cxn modelId="{DA10C5D1-68AD-4FBE-B141-8EE3638D7A94}" type="presOf" srcId="{EF2AD60C-C7D2-4CF7-8E74-E718A95EB818}" destId="{AC24FCA7-C60A-4F20-8496-91D7A72BDDEB}" srcOrd="0" destOrd="0" presId="urn:microsoft.com/office/officeart/2005/8/layout/hProcess3"/>
    <dgm:cxn modelId="{7DC9790D-CF8E-4555-94C2-EBAC7CEB0CA4}" type="presOf" srcId="{46F30F6B-3146-4453-ACE3-3DDF8CDE6F4C}" destId="{E3658879-0EA0-49D0-BE18-AC32F68678F3}" srcOrd="0" destOrd="0" presId="urn:microsoft.com/office/officeart/2005/8/layout/hProcess3"/>
    <dgm:cxn modelId="{91B2D784-2A3C-4B33-AF2A-7D56CB222F37}" srcId="{53FD17E1-A1F7-4817-997A-8D905376B0A4}" destId="{E1FF26C4-C895-4525-972B-7FB720977A2D}" srcOrd="5" destOrd="0" parTransId="{B3FBD22E-1972-455F-B95A-C115B38A4339}" sibTransId="{DDB476CD-18E0-4FA7-9326-2497A8325A3C}"/>
    <dgm:cxn modelId="{A389DC5B-375C-4BF2-AFE3-00B0693E40E0}" type="presOf" srcId="{6E10D0C4-9122-4812-9D7B-0A85B781BDB0}" destId="{7E065173-96E9-4267-A42A-79F5FF591497}" srcOrd="0" destOrd="0" presId="urn:microsoft.com/office/officeart/2005/8/layout/hProcess3"/>
    <dgm:cxn modelId="{65500B7B-FF58-4875-9554-A2370EABB6B3}" type="presOf" srcId="{877010D1-22C0-48B3-B973-C4C08CFD2D2C}" destId="{5DBB9E6F-F7D2-4FFB-B0D5-A06DB7E17BAD}" srcOrd="0" destOrd="0" presId="urn:microsoft.com/office/officeart/2005/8/layout/hProcess3"/>
    <dgm:cxn modelId="{21BEF26A-4440-4F15-8EB5-D9E22FB87E01}" srcId="{53FD17E1-A1F7-4817-997A-8D905376B0A4}" destId="{EF2AD60C-C7D2-4CF7-8E74-E718A95EB818}" srcOrd="4" destOrd="0" parTransId="{126CCAB4-E2EF-4A29-8495-7653C43642C7}" sibTransId="{0E1C4EFD-24CC-40CD-8058-EAD5FEE062E4}"/>
    <dgm:cxn modelId="{0C7DCFD3-5ACF-4880-B8BB-60CA97DA6CB1}" srcId="{53FD17E1-A1F7-4817-997A-8D905376B0A4}" destId="{C92EA352-98D0-4B60-981E-CB8A2686CEF4}" srcOrd="3" destOrd="0" parTransId="{A175F6C9-9BA4-46CC-8A9D-0B1CB4EC3422}" sibTransId="{07A82AFB-4D00-47D3-913D-26EBA9E0B89F}"/>
    <dgm:cxn modelId="{562F537A-406F-4C3D-B4A8-F0286BA968D5}" srcId="{53FD17E1-A1F7-4817-997A-8D905376B0A4}" destId="{D9C8D5D1-B742-4E6A-99A2-3FD976CBD5EA}" srcOrd="1" destOrd="0" parTransId="{BF135199-DE36-4A68-9FDB-7854E7461811}" sibTransId="{75E992AE-FAE3-426A-81C4-64B0F4718A60}"/>
    <dgm:cxn modelId="{BE0A1A8E-0768-4F41-BB61-28B455EB6BDC}" type="presParOf" srcId="{62DA51FA-DB79-43E9-8299-FFD911ED01C1}" destId="{C8C1B75C-3EC6-4393-8994-CEEE9DA833CB}" srcOrd="0" destOrd="0" presId="urn:microsoft.com/office/officeart/2005/8/layout/hProcess3"/>
    <dgm:cxn modelId="{2CD58498-ED6D-41D2-8BF3-1C87B5A578F5}" type="presParOf" srcId="{62DA51FA-DB79-43E9-8299-FFD911ED01C1}" destId="{7B43025C-CFB7-4362-8B72-86CA37D54268}" srcOrd="1" destOrd="0" presId="urn:microsoft.com/office/officeart/2005/8/layout/hProcess3"/>
    <dgm:cxn modelId="{65CA8F7A-1BC1-44AC-95EC-58A115431A6A}" type="presParOf" srcId="{7B43025C-CFB7-4362-8B72-86CA37D54268}" destId="{FC2E9770-821F-4AAC-A772-64925794D27C}" srcOrd="0" destOrd="0" presId="urn:microsoft.com/office/officeart/2005/8/layout/hProcess3"/>
    <dgm:cxn modelId="{7F61EC95-12B9-41EA-B138-BCDBB208EC3D}" type="presParOf" srcId="{7B43025C-CFB7-4362-8B72-86CA37D54268}" destId="{767327AF-BF90-4DA9-B398-023B3B9DD568}" srcOrd="1" destOrd="0" presId="urn:microsoft.com/office/officeart/2005/8/layout/hProcess3"/>
    <dgm:cxn modelId="{E4C36520-4278-4E45-B721-DC9BF40E9706}" type="presParOf" srcId="{767327AF-BF90-4DA9-B398-023B3B9DD568}" destId="{E6400015-635E-4494-B686-3F03D8C6F876}" srcOrd="0" destOrd="0" presId="urn:microsoft.com/office/officeart/2005/8/layout/hProcess3"/>
    <dgm:cxn modelId="{288253A8-011B-4EB8-A3F4-DFA129F87DBD}" type="presParOf" srcId="{767327AF-BF90-4DA9-B398-023B3B9DD568}" destId="{CEF69652-F051-4A68-AAAB-5EC57F569563}" srcOrd="1" destOrd="0" presId="urn:microsoft.com/office/officeart/2005/8/layout/hProcess3"/>
    <dgm:cxn modelId="{4ED9C3D7-0EFC-4689-B4C1-AE3A57F42F52}" type="presParOf" srcId="{767327AF-BF90-4DA9-B398-023B3B9DD568}" destId="{71E1D4ED-572D-4DBE-9E6F-73B81B276A35}" srcOrd="2" destOrd="0" presId="urn:microsoft.com/office/officeart/2005/8/layout/hProcess3"/>
    <dgm:cxn modelId="{95685D05-68C2-433E-A18B-4A3064A6F7B1}" type="presParOf" srcId="{767327AF-BF90-4DA9-B398-023B3B9DD568}" destId="{1C59B30E-21CC-4697-AA5E-DFF0FA2B09EC}" srcOrd="3" destOrd="0" presId="urn:microsoft.com/office/officeart/2005/8/layout/hProcess3"/>
    <dgm:cxn modelId="{E11761D4-380A-4D21-912C-30A3C42ED8DB}" type="presParOf" srcId="{7B43025C-CFB7-4362-8B72-86CA37D54268}" destId="{8507C4B7-7C37-41B2-8778-C0947F5F730E}" srcOrd="2" destOrd="0" presId="urn:microsoft.com/office/officeart/2005/8/layout/hProcess3"/>
    <dgm:cxn modelId="{2835E549-C377-4951-AE79-2D25EA44469A}" type="presParOf" srcId="{7B43025C-CFB7-4362-8B72-86CA37D54268}" destId="{87834690-C9C2-44A6-A581-1115EB0AFBBB}" srcOrd="3" destOrd="0" presId="urn:microsoft.com/office/officeart/2005/8/layout/hProcess3"/>
    <dgm:cxn modelId="{FB1728EA-FA2B-4FD4-9013-40B39264306B}" type="presParOf" srcId="{87834690-C9C2-44A6-A581-1115EB0AFBBB}" destId="{A4A83CE6-1A6A-4A28-B626-A1639C84D1A9}" srcOrd="0" destOrd="0" presId="urn:microsoft.com/office/officeart/2005/8/layout/hProcess3"/>
    <dgm:cxn modelId="{45BF8B74-1251-4695-855C-769333CC9CBE}" type="presParOf" srcId="{87834690-C9C2-44A6-A581-1115EB0AFBBB}" destId="{E6CA8D56-C99A-4812-81C5-CDD09EE82455}" srcOrd="1" destOrd="0" presId="urn:microsoft.com/office/officeart/2005/8/layout/hProcess3"/>
    <dgm:cxn modelId="{B171C69B-9EFF-43E0-8709-80F65B3CC01B}" type="presParOf" srcId="{87834690-C9C2-44A6-A581-1115EB0AFBBB}" destId="{70453726-D779-4073-B44D-35D43B2A79BA}" srcOrd="2" destOrd="0" presId="urn:microsoft.com/office/officeart/2005/8/layout/hProcess3"/>
    <dgm:cxn modelId="{601B92F0-FD7B-4F8D-9FE3-44AD012F85E3}" type="presParOf" srcId="{87834690-C9C2-44A6-A581-1115EB0AFBBB}" destId="{1A47A315-82D1-4AD9-90A1-164CC5472ED8}" srcOrd="3" destOrd="0" presId="urn:microsoft.com/office/officeart/2005/8/layout/hProcess3"/>
    <dgm:cxn modelId="{B2B99740-AD66-43B1-9246-12A31E588256}" type="presParOf" srcId="{7B43025C-CFB7-4362-8B72-86CA37D54268}" destId="{6F95F5EE-42AF-48A4-8A51-9EC1A579E4D2}" srcOrd="4" destOrd="0" presId="urn:microsoft.com/office/officeart/2005/8/layout/hProcess3"/>
    <dgm:cxn modelId="{D18A5CB3-46CA-4C5F-B37D-F0A47C132E9C}" type="presParOf" srcId="{7B43025C-CFB7-4362-8B72-86CA37D54268}" destId="{90D8D177-9F93-48F4-836E-8B74BF4A8731}" srcOrd="5" destOrd="0" presId="urn:microsoft.com/office/officeart/2005/8/layout/hProcess3"/>
    <dgm:cxn modelId="{B772F9E1-D61E-446A-BC0E-E540C0269EFF}" type="presParOf" srcId="{90D8D177-9F93-48F4-836E-8B74BF4A8731}" destId="{9FA220B1-FBFF-46BD-BB7D-008C66D67DEA}" srcOrd="0" destOrd="0" presId="urn:microsoft.com/office/officeart/2005/8/layout/hProcess3"/>
    <dgm:cxn modelId="{57E66BB2-0CB1-4D55-9B3B-3CCB8F83ED89}" type="presParOf" srcId="{90D8D177-9F93-48F4-836E-8B74BF4A8731}" destId="{E3658879-0EA0-49D0-BE18-AC32F68678F3}" srcOrd="1" destOrd="0" presId="urn:microsoft.com/office/officeart/2005/8/layout/hProcess3"/>
    <dgm:cxn modelId="{CBFB5F28-EF1B-45C6-9178-08F039FF7816}" type="presParOf" srcId="{90D8D177-9F93-48F4-836E-8B74BF4A8731}" destId="{7D5343C9-0942-482A-A3B4-E80CA76ED5D7}" srcOrd="2" destOrd="0" presId="urn:microsoft.com/office/officeart/2005/8/layout/hProcess3"/>
    <dgm:cxn modelId="{FEDFE3B9-9244-4DFD-808B-E56CA856B7F3}" type="presParOf" srcId="{90D8D177-9F93-48F4-836E-8B74BF4A8731}" destId="{F4A09FF8-4A84-4E76-AF25-377EEED6AFBB}" srcOrd="3" destOrd="0" presId="urn:microsoft.com/office/officeart/2005/8/layout/hProcess3"/>
    <dgm:cxn modelId="{4C902FF6-8517-4E3C-BB94-8D0EC819C7BB}" type="presParOf" srcId="{7B43025C-CFB7-4362-8B72-86CA37D54268}" destId="{1F1F961B-FC57-4EDE-BAA3-270A05B97541}" srcOrd="6" destOrd="0" presId="urn:microsoft.com/office/officeart/2005/8/layout/hProcess3"/>
    <dgm:cxn modelId="{B139DCD9-B6BD-42C5-B257-8925C64ED5DD}" type="presParOf" srcId="{7B43025C-CFB7-4362-8B72-86CA37D54268}" destId="{53740573-F506-4EFF-A0C4-CD8C6EB852FC}" srcOrd="7" destOrd="0" presId="urn:microsoft.com/office/officeart/2005/8/layout/hProcess3"/>
    <dgm:cxn modelId="{50361A64-7094-44BB-B875-5D85AB2C800F}" type="presParOf" srcId="{53740573-F506-4EFF-A0C4-CD8C6EB852FC}" destId="{1026637A-835D-4637-91CC-1418ED4CD5DB}" srcOrd="0" destOrd="0" presId="urn:microsoft.com/office/officeart/2005/8/layout/hProcess3"/>
    <dgm:cxn modelId="{0C1EE62C-1DF4-444C-963B-F3A7FEAEB479}" type="presParOf" srcId="{53740573-F506-4EFF-A0C4-CD8C6EB852FC}" destId="{DDCC95CD-30B1-4D49-AF41-70EF6887425E}" srcOrd="1" destOrd="0" presId="urn:microsoft.com/office/officeart/2005/8/layout/hProcess3"/>
    <dgm:cxn modelId="{1E8B6060-9156-4A00-81ED-968401D0C369}" type="presParOf" srcId="{53740573-F506-4EFF-A0C4-CD8C6EB852FC}" destId="{F6C50C9B-5784-43A6-87E1-6EB00500F576}" srcOrd="2" destOrd="0" presId="urn:microsoft.com/office/officeart/2005/8/layout/hProcess3"/>
    <dgm:cxn modelId="{41CD8D72-3741-4652-B18A-AACA67829886}" type="presParOf" srcId="{53740573-F506-4EFF-A0C4-CD8C6EB852FC}" destId="{72BCEE79-F19F-473C-9279-01C354AD50F3}" srcOrd="3" destOrd="0" presId="urn:microsoft.com/office/officeart/2005/8/layout/hProcess3"/>
    <dgm:cxn modelId="{2B4E52F0-00C1-4C2D-AFCC-0DE10F99EE97}" type="presParOf" srcId="{7B43025C-CFB7-4362-8B72-86CA37D54268}" destId="{478F0D8F-DBAA-4AEC-B1C1-839EDDB04F1F}" srcOrd="8" destOrd="0" presId="urn:microsoft.com/office/officeart/2005/8/layout/hProcess3"/>
    <dgm:cxn modelId="{511D49F4-7A37-4B82-A109-B225CB2E8C84}" type="presParOf" srcId="{7B43025C-CFB7-4362-8B72-86CA37D54268}" destId="{DDEF432D-BF07-494A-B8D3-63D091095730}" srcOrd="9" destOrd="0" presId="urn:microsoft.com/office/officeart/2005/8/layout/hProcess3"/>
    <dgm:cxn modelId="{409B52D2-8358-4499-83B3-9688DA395408}" type="presParOf" srcId="{DDEF432D-BF07-494A-B8D3-63D091095730}" destId="{35A3057C-9A0E-45AD-AAFC-B142DA0DEA67}" srcOrd="0" destOrd="0" presId="urn:microsoft.com/office/officeart/2005/8/layout/hProcess3"/>
    <dgm:cxn modelId="{0348FD1D-1FAE-4136-98A9-55E5BA5CD368}" type="presParOf" srcId="{DDEF432D-BF07-494A-B8D3-63D091095730}" destId="{AC24FCA7-C60A-4F20-8496-91D7A72BDDEB}" srcOrd="1" destOrd="0" presId="urn:microsoft.com/office/officeart/2005/8/layout/hProcess3"/>
    <dgm:cxn modelId="{74816B74-558F-4AE2-8C2C-C317BBB34C5C}" type="presParOf" srcId="{DDEF432D-BF07-494A-B8D3-63D091095730}" destId="{DA186E1F-BEB2-4842-9031-73AD0F825DC6}" srcOrd="2" destOrd="0" presId="urn:microsoft.com/office/officeart/2005/8/layout/hProcess3"/>
    <dgm:cxn modelId="{EF417B58-A501-46BC-8B75-0A6D93AEFD56}" type="presParOf" srcId="{DDEF432D-BF07-494A-B8D3-63D091095730}" destId="{39372AC3-D89B-4387-A37F-ECF9971F14C5}" srcOrd="3" destOrd="0" presId="urn:microsoft.com/office/officeart/2005/8/layout/hProcess3"/>
    <dgm:cxn modelId="{D1CD9149-D714-464F-9BB4-7D574D6AB575}" type="presParOf" srcId="{7B43025C-CFB7-4362-8B72-86CA37D54268}" destId="{5BFACCF0-C3A1-4453-996F-46601C2F26A4}" srcOrd="10" destOrd="0" presId="urn:microsoft.com/office/officeart/2005/8/layout/hProcess3"/>
    <dgm:cxn modelId="{B10ABF1B-CB27-40B0-A977-9F5A7F69E38C}" type="presParOf" srcId="{7B43025C-CFB7-4362-8B72-86CA37D54268}" destId="{5BEE7CE3-4859-429A-9A3B-90940D11A01D}" srcOrd="11" destOrd="0" presId="urn:microsoft.com/office/officeart/2005/8/layout/hProcess3"/>
    <dgm:cxn modelId="{05819F04-D7C9-4BC6-BC96-0B52190E0965}" type="presParOf" srcId="{5BEE7CE3-4859-429A-9A3B-90940D11A01D}" destId="{8E3FB3AC-5133-403E-8D6B-1E1B2E2F6DE6}" srcOrd="0" destOrd="0" presId="urn:microsoft.com/office/officeart/2005/8/layout/hProcess3"/>
    <dgm:cxn modelId="{BEAF0D0D-4B9E-4BA0-B0FC-283D6B58C340}" type="presParOf" srcId="{5BEE7CE3-4859-429A-9A3B-90940D11A01D}" destId="{B7CDDDB8-9B4E-4BB8-86D4-2E973E469EE2}" srcOrd="1" destOrd="0" presId="urn:microsoft.com/office/officeart/2005/8/layout/hProcess3"/>
    <dgm:cxn modelId="{44C9B30A-2673-420D-AF00-FC44ACEB7F9F}" type="presParOf" srcId="{5BEE7CE3-4859-429A-9A3B-90940D11A01D}" destId="{EEB144AE-0E6C-456C-B02F-4D02519CB83C}" srcOrd="2" destOrd="0" presId="urn:microsoft.com/office/officeart/2005/8/layout/hProcess3"/>
    <dgm:cxn modelId="{48270FEF-2979-47BF-AC03-FD7FCF987763}" type="presParOf" srcId="{5BEE7CE3-4859-429A-9A3B-90940D11A01D}" destId="{90B52C8E-8865-4B50-A731-8CF89EFBC449}" srcOrd="3" destOrd="0" presId="urn:microsoft.com/office/officeart/2005/8/layout/hProcess3"/>
    <dgm:cxn modelId="{047D1DA0-8DB9-401B-B2D7-8D33BEA9F6DC}" type="presParOf" srcId="{7B43025C-CFB7-4362-8B72-86CA37D54268}" destId="{E1EDFD5B-91BB-47EA-AA61-2EE869F2B321}" srcOrd="12" destOrd="0" presId="urn:microsoft.com/office/officeart/2005/8/layout/hProcess3"/>
    <dgm:cxn modelId="{DCC62323-FE56-4A6B-BD88-CD6014370033}" type="presParOf" srcId="{7B43025C-CFB7-4362-8B72-86CA37D54268}" destId="{7767AD19-58CC-4A43-899B-E596B44151D6}" srcOrd="13" destOrd="0" presId="urn:microsoft.com/office/officeart/2005/8/layout/hProcess3"/>
    <dgm:cxn modelId="{D4E32601-51F9-4E2A-8783-FDC96852CB0D}" type="presParOf" srcId="{7767AD19-58CC-4A43-899B-E596B44151D6}" destId="{6198C12B-EF57-415C-940E-9453BB79BB25}" srcOrd="0" destOrd="0" presId="urn:microsoft.com/office/officeart/2005/8/layout/hProcess3"/>
    <dgm:cxn modelId="{E51045E1-5B3E-403B-9C15-F526C9244C7B}" type="presParOf" srcId="{7767AD19-58CC-4A43-899B-E596B44151D6}" destId="{5DBB9E6F-F7D2-4FFB-B0D5-A06DB7E17BAD}" srcOrd="1" destOrd="0" presId="urn:microsoft.com/office/officeart/2005/8/layout/hProcess3"/>
    <dgm:cxn modelId="{51D42D9D-E1C2-4ECA-80F3-12D5C410B2C7}" type="presParOf" srcId="{7767AD19-58CC-4A43-899B-E596B44151D6}" destId="{B82EBC36-CA0C-40FE-9B25-30FD8A464A3F}" srcOrd="2" destOrd="0" presId="urn:microsoft.com/office/officeart/2005/8/layout/hProcess3"/>
    <dgm:cxn modelId="{C20749B1-BF0B-4D35-8586-4B3D12DE6436}" type="presParOf" srcId="{7767AD19-58CC-4A43-899B-E596B44151D6}" destId="{A17B9632-510D-4B6C-A37E-5616FE897CF5}" srcOrd="3" destOrd="0" presId="urn:microsoft.com/office/officeart/2005/8/layout/hProcess3"/>
    <dgm:cxn modelId="{42B32E3D-CF9D-46DF-9C17-CCF5DB29E156}" type="presParOf" srcId="{7B43025C-CFB7-4362-8B72-86CA37D54268}" destId="{A8D5A56B-9D42-490E-87DF-9C859D9CBA72}" srcOrd="14" destOrd="0" presId="urn:microsoft.com/office/officeart/2005/8/layout/hProcess3"/>
    <dgm:cxn modelId="{18E0F5D0-2DDD-44E9-86B3-292AE278575E}" type="presParOf" srcId="{7B43025C-CFB7-4362-8B72-86CA37D54268}" destId="{5806796E-612F-471D-9D05-3740C27882AC}" srcOrd="15" destOrd="0" presId="urn:microsoft.com/office/officeart/2005/8/layout/hProcess3"/>
    <dgm:cxn modelId="{28043ADE-14A2-41F9-A420-5AF4171D5BBA}" type="presParOf" srcId="{5806796E-612F-471D-9D05-3740C27882AC}" destId="{3CD9AF7B-F579-459C-A96D-93FEF151C517}" srcOrd="0" destOrd="0" presId="urn:microsoft.com/office/officeart/2005/8/layout/hProcess3"/>
    <dgm:cxn modelId="{8AA6CB85-1F09-40D9-83FD-DAC2CDD1103E}" type="presParOf" srcId="{5806796E-612F-471D-9D05-3740C27882AC}" destId="{7E065173-96E9-4267-A42A-79F5FF591497}" srcOrd="1" destOrd="0" presId="urn:microsoft.com/office/officeart/2005/8/layout/hProcess3"/>
    <dgm:cxn modelId="{04DFC99F-78AE-4CAF-B9A0-C10EAA22BFA8}" type="presParOf" srcId="{5806796E-612F-471D-9D05-3740C27882AC}" destId="{9786E1CC-3A09-434C-9B10-7A3CB5F1E83D}" srcOrd="2" destOrd="0" presId="urn:microsoft.com/office/officeart/2005/8/layout/hProcess3"/>
    <dgm:cxn modelId="{2A2893F9-D517-445C-BBED-F69D583D0A72}" type="presParOf" srcId="{5806796E-612F-471D-9D05-3740C27882AC}" destId="{024D5700-9F03-4F02-A206-132F6EB69DB9}" srcOrd="3" destOrd="0" presId="urn:microsoft.com/office/officeart/2005/8/layout/hProcess3"/>
    <dgm:cxn modelId="{5802F348-560F-4810-A649-DEF85D6B58C2}" type="presParOf" srcId="{7B43025C-CFB7-4362-8B72-86CA37D54268}" destId="{5CC19EE2-C9FC-4F1C-8C3C-2676484C2A8F}" srcOrd="16" destOrd="0" presId="urn:microsoft.com/office/officeart/2005/8/layout/hProcess3"/>
    <dgm:cxn modelId="{2D7F0F45-9C90-4F3B-A0ED-60EF8DF7EC3E}" type="presParOf" srcId="{7B43025C-CFB7-4362-8B72-86CA37D54268}" destId="{541C9518-31E4-41FF-8065-02993804C724}" srcOrd="17" destOrd="0" presId="urn:microsoft.com/office/officeart/2005/8/layout/hProcess3"/>
    <dgm:cxn modelId="{34BBE662-476F-489E-BAF7-CA07756E198D}" type="presParOf" srcId="{7B43025C-CFB7-4362-8B72-86CA37D54268}" destId="{9A70402E-5EA7-4F6C-8EE9-DC95E41E32AE}" srcOrd="1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402E-5EA7-4F6C-8EE9-DC95E41E32AE}">
      <dsp:nvSpPr>
        <dsp:cNvPr id="0" name=""/>
        <dsp:cNvSpPr/>
      </dsp:nvSpPr>
      <dsp:spPr>
        <a:xfrm>
          <a:off x="0" y="94737"/>
          <a:ext cx="8429652" cy="1976965"/>
        </a:xfrm>
        <a:prstGeom prst="rightArrow">
          <a:avLst/>
        </a:prstGeom>
        <a:gradFill rotWithShape="0">
          <a:gsLst>
            <a:gs pos="0">
              <a:srgbClr val="FF0000"/>
            </a:gs>
            <a:gs pos="50000">
              <a:srgbClr val="C00000"/>
            </a:gs>
            <a:gs pos="100000">
              <a:schemeClr val="tx1"/>
            </a:gs>
          </a:gsLst>
          <a:lin ang="5400000" scaled="0"/>
        </a:gradFill>
        <a:ln w="38100" cap="flat" cmpd="sng" algn="ctr">
          <a:solidFill>
            <a:schemeClr val="tx1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5173-96E9-4267-A42A-79F5FF591497}">
      <dsp:nvSpPr>
        <dsp:cNvPr id="0" name=""/>
        <dsp:cNvSpPr/>
      </dsp:nvSpPr>
      <dsp:spPr>
        <a:xfrm>
          <a:off x="7358084" y="515365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2002</a:t>
          </a:r>
          <a:endParaRPr lang="es-ES" sz="2100" kern="1200" dirty="0"/>
        </a:p>
      </dsp:txBody>
      <dsp:txXfrm>
        <a:off x="7358084" y="515365"/>
        <a:ext cx="745003" cy="988482"/>
      </dsp:txXfrm>
    </dsp:sp>
    <dsp:sp modelId="{5DBB9E6F-F7D2-4FFB-B0D5-A06DB7E17BAD}">
      <dsp:nvSpPr>
        <dsp:cNvPr id="0" name=""/>
        <dsp:cNvSpPr/>
      </dsp:nvSpPr>
      <dsp:spPr>
        <a:xfrm>
          <a:off x="6715139" y="584767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1994 1997</a:t>
          </a:r>
          <a:endParaRPr lang="es-ES" sz="2100" kern="1200" dirty="0"/>
        </a:p>
      </dsp:txBody>
      <dsp:txXfrm>
        <a:off x="6715139" y="584767"/>
        <a:ext cx="745003" cy="988482"/>
      </dsp:txXfrm>
    </dsp:sp>
    <dsp:sp modelId="{B7CDDDB8-9B4E-4BB8-86D4-2E973E469EE2}">
      <dsp:nvSpPr>
        <dsp:cNvPr id="0" name=""/>
        <dsp:cNvSpPr/>
      </dsp:nvSpPr>
      <dsp:spPr>
        <a:xfrm>
          <a:off x="5572132" y="584767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1985 1989</a:t>
          </a:r>
          <a:endParaRPr lang="es-ES" sz="2100" kern="1200" dirty="0"/>
        </a:p>
      </dsp:txBody>
      <dsp:txXfrm>
        <a:off x="5572132" y="584767"/>
        <a:ext cx="745003" cy="988482"/>
      </dsp:txXfrm>
    </dsp:sp>
    <dsp:sp modelId="{AC24FCA7-C60A-4F20-8496-91D7A72BDDEB}">
      <dsp:nvSpPr>
        <dsp:cNvPr id="0" name=""/>
        <dsp:cNvSpPr/>
      </dsp:nvSpPr>
      <dsp:spPr>
        <a:xfrm>
          <a:off x="4500564" y="520871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1981</a:t>
          </a:r>
          <a:endParaRPr lang="es-ES" sz="2100" kern="1200" dirty="0"/>
        </a:p>
      </dsp:txBody>
      <dsp:txXfrm>
        <a:off x="4500564" y="520871"/>
        <a:ext cx="745003" cy="988482"/>
      </dsp:txXfrm>
    </dsp:sp>
    <dsp:sp modelId="{DDCC95CD-30B1-4D49-AF41-70EF6887425E}">
      <dsp:nvSpPr>
        <dsp:cNvPr id="0" name=""/>
        <dsp:cNvSpPr/>
      </dsp:nvSpPr>
      <dsp:spPr>
        <a:xfrm>
          <a:off x="3357557" y="584767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1974 1975</a:t>
          </a:r>
          <a:endParaRPr lang="es-ES" sz="2100" kern="1200" dirty="0"/>
        </a:p>
      </dsp:txBody>
      <dsp:txXfrm>
        <a:off x="3357557" y="584767"/>
        <a:ext cx="745003" cy="988482"/>
      </dsp:txXfrm>
    </dsp:sp>
    <dsp:sp modelId="{E3658879-0EA0-49D0-BE18-AC32F68678F3}">
      <dsp:nvSpPr>
        <dsp:cNvPr id="0" name=""/>
        <dsp:cNvSpPr/>
      </dsp:nvSpPr>
      <dsp:spPr>
        <a:xfrm>
          <a:off x="2285981" y="584767"/>
          <a:ext cx="745003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1967 1970</a:t>
          </a:r>
          <a:endParaRPr lang="es-ES" sz="2100" kern="1200" dirty="0"/>
        </a:p>
      </dsp:txBody>
      <dsp:txXfrm>
        <a:off x="2285981" y="584767"/>
        <a:ext cx="745003" cy="988482"/>
      </dsp:txXfrm>
    </dsp:sp>
    <dsp:sp modelId="{E6CA8D56-C99A-4812-81C5-CDD09EE82455}">
      <dsp:nvSpPr>
        <dsp:cNvPr id="0" name=""/>
        <dsp:cNvSpPr/>
      </dsp:nvSpPr>
      <dsp:spPr>
        <a:xfrm>
          <a:off x="1073958" y="589531"/>
          <a:ext cx="819161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1962</a:t>
          </a:r>
          <a:endParaRPr lang="es-ES" sz="2100" kern="1200" dirty="0"/>
        </a:p>
      </dsp:txBody>
      <dsp:txXfrm>
        <a:off x="1073958" y="589531"/>
        <a:ext cx="819161" cy="988482"/>
      </dsp:txXfrm>
    </dsp:sp>
    <dsp:sp modelId="{CEF69652-F051-4A68-AAAB-5EC57F569563}">
      <dsp:nvSpPr>
        <dsp:cNvPr id="0" name=""/>
        <dsp:cNvSpPr/>
      </dsp:nvSpPr>
      <dsp:spPr>
        <a:xfrm>
          <a:off x="0" y="589531"/>
          <a:ext cx="896186" cy="988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u="none" kern="1200" dirty="0" smtClean="0"/>
            <a:t>1955                            </a:t>
          </a:r>
          <a:r>
            <a:rPr lang="es-ES" sz="2100" kern="1200" dirty="0" smtClean="0"/>
            <a:t>1961</a:t>
          </a:r>
          <a:endParaRPr lang="es-ES" sz="2100" kern="1200" dirty="0"/>
        </a:p>
      </dsp:txBody>
      <dsp:txXfrm>
        <a:off x="0" y="589531"/>
        <a:ext cx="896186" cy="98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11D1C-F656-4477-8D81-B3A54AE15D3D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2E75-B7C8-4A56-A3CC-DFD466E6B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76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D067-C884-B546-9C77-8A49E8079A7B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88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8945D0-BB25-48DD-B7A9-C849DE84DE9E}" type="datetimeFigureOut">
              <a:rPr lang="es-ES" smtClean="0"/>
              <a:t>11/02/2014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8AC2D-4398-4520-80E4-D64F14FD5DE1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http://co.kalipedia.com/kalipediamedia/historia/media/200808/01/hiscolombia/20080801klphishco_8_Ies_SCO.jpg" TargetMode="External"/><Relationship Id="rId7" Type="http://schemas.openxmlformats.org/officeDocument/2006/relationships/image" Target="http://www.culsans.com.ar/wp-content/uploads/2008/11/combate_nava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http://www.lostiempos.com/diario/actualidad/local/20090820/media_recortes/2009/08/20/50596_gd.jpg" TargetMode="External"/><Relationship Id="rId5" Type="http://schemas.openxmlformats.org/officeDocument/2006/relationships/image" Target="http://i94.photobucket.com/albums/l100/Halcon_24/Conflictos%20con%20el%20Ecuador/MI-8TFAPenelCenepa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http://saladehistoria.com/wp/wp-content/uploads/2009/09/manuel-bulnes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Noticia_de_un_secuestro" TargetMode="External"/><Relationship Id="rId2" Type="http://schemas.openxmlformats.org/officeDocument/2006/relationships/hyperlink" Target="http://es.wikipedia.org/wiki/La_aventura_de_Miguel_Litt%C3%ADn_clandestino_en_Chi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Gabriel García Márquez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Crónica de una muerte anunciada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550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935038"/>
            <a:ext cx="6400800" cy="684212"/>
          </a:xfrm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2400">
                <a:effectLst>
                  <a:outerShdw dist="17961" dir="2700000">
                    <a:scrgbClr r="0" g="0" b="0"/>
                  </a:outerShdw>
                </a:effectLst>
                <a:latin typeface="Gabriola" pitchFamily="82"/>
              </a:rPr>
              <a:t>El árbol genealógico de la familia Buendía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620000"/>
            <a:ext cx="6840000" cy="41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0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EL OTOÑO DEL PATRIARCA (1975)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r>
              <a:rPr lang="es-ES_tradnl" sz="2400" dirty="0" smtClean="0"/>
              <a:t>Recrea la figura mítica del dictador latinoamericano, desde Valle Inclán (</a:t>
            </a:r>
            <a:r>
              <a:rPr lang="es-ES_tradnl" sz="2400" i="1" dirty="0" smtClean="0"/>
              <a:t>Tirano Banderas</a:t>
            </a:r>
            <a:r>
              <a:rPr lang="es-ES_tradnl" sz="2400" dirty="0" smtClean="0"/>
              <a:t>) a Augusto Roa Bastos (</a:t>
            </a:r>
            <a:r>
              <a:rPr lang="es-ES_tradnl" sz="2400" i="1" dirty="0" smtClean="0"/>
              <a:t>Yo, el supremo</a:t>
            </a:r>
            <a:r>
              <a:rPr lang="es-ES_tradnl" sz="2400" dirty="0" smtClean="0"/>
              <a:t>).</a:t>
            </a:r>
          </a:p>
          <a:p>
            <a:r>
              <a:rPr lang="es-ES_tradnl" sz="2400" dirty="0" smtClean="0"/>
              <a:t>Muere viejísimo: conserva el poder durante un siglo.</a:t>
            </a:r>
          </a:p>
          <a:p>
            <a:r>
              <a:rPr lang="es-ES_tradnl" sz="2400" dirty="0" smtClean="0"/>
              <a:t>Relatos intercalados (flashback): </a:t>
            </a:r>
          </a:p>
          <a:p>
            <a:pPr lvl="1"/>
            <a:r>
              <a:rPr lang="es-ES_tradnl" sz="2000" dirty="0" smtClean="0"/>
              <a:t>la historia de su doble, muerto en atentado; </a:t>
            </a:r>
          </a:p>
          <a:p>
            <a:pPr lvl="1"/>
            <a:r>
              <a:rPr lang="es-ES_tradnl" sz="2000" dirty="0" smtClean="0"/>
              <a:t>un distinguido traidor, castigado salvajemente; </a:t>
            </a:r>
          </a:p>
          <a:p>
            <a:pPr lvl="1"/>
            <a:r>
              <a:rPr lang="es-ES_tradnl" sz="2000" dirty="0" smtClean="0"/>
              <a:t>una novicia que acaba siendo su mujer y también muere asesinada con su hijo; </a:t>
            </a:r>
          </a:p>
          <a:p>
            <a:pPr lvl="1"/>
            <a:r>
              <a:rPr lang="es-ES_tradnl" sz="2000" dirty="0" smtClean="0"/>
              <a:t>el general que los venga, acumula poder y, a su vez, es asesinado. </a:t>
            </a:r>
          </a:p>
          <a:p>
            <a:pPr marL="457200" lvl="1" indent="0">
              <a:buNone/>
            </a:pPr>
            <a:endParaRPr lang="es-ES" sz="20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6228184" y="4321786"/>
            <a:ext cx="1000125" cy="1571625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015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39903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el  amor  en los tiempos del  cólera (1985)</a:t>
            </a:r>
            <a:r>
              <a:rPr lang="es-ES" sz="4800" dirty="0">
                <a:latin typeface="Belwe Bd BT" pitchFamily="18" charset="0"/>
              </a:rPr>
              <a:t/>
            </a:r>
            <a:br>
              <a:rPr lang="es-ES" sz="4800" dirty="0">
                <a:latin typeface="Belwe Bd BT" pitchFamily="18" charset="0"/>
              </a:rPr>
            </a:br>
            <a:endParaRPr lang="es-ES" sz="4800" dirty="0">
              <a:latin typeface="Belwe Bd BT" pitchFamily="18" charset="0"/>
            </a:endParaRPr>
          </a:p>
        </p:txBody>
      </p:sp>
      <p:sp>
        <p:nvSpPr>
          <p:cNvPr id="10243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363272" cy="4968552"/>
          </a:xfrm>
        </p:spPr>
        <p:txBody>
          <a:bodyPr numCol="2"/>
          <a:lstStyle/>
          <a:p>
            <a:r>
              <a:rPr lang="es-ES" sz="2500" dirty="0" smtClean="0"/>
              <a:t>Relata la historia de amor entre </a:t>
            </a:r>
            <a:r>
              <a:rPr lang="es-ES" sz="2500" dirty="0" err="1" smtClean="0"/>
              <a:t>Fermina</a:t>
            </a:r>
            <a:r>
              <a:rPr lang="es-ES" sz="2500" dirty="0" smtClean="0"/>
              <a:t> Daza y Florentino Ariza, comenzando por su ancianidad. </a:t>
            </a:r>
          </a:p>
          <a:p>
            <a:r>
              <a:rPr lang="es-ES" sz="2500" dirty="0" smtClean="0"/>
              <a:t>Inspirada en la historia de amor de los padres de García Márquez y en una noticia de periódico. </a:t>
            </a:r>
            <a:r>
              <a:rPr lang="es-ES" sz="2500" dirty="0"/>
              <a:t> </a:t>
            </a:r>
            <a:endParaRPr lang="es-ES" sz="2500" dirty="0" smtClean="0"/>
          </a:p>
          <a:p>
            <a:r>
              <a:rPr lang="es-ES" sz="2500" dirty="0" smtClean="0"/>
              <a:t>Además de por los cambios temporales, la narración lineal es interferida por las cartas: </a:t>
            </a:r>
          </a:p>
          <a:p>
            <a:pPr lvl="1"/>
            <a:r>
              <a:rPr lang="es-ES_tradnl" sz="2100" dirty="0" smtClean="0"/>
              <a:t>En su juventud, al inicio de la relación amorosa.</a:t>
            </a:r>
          </a:p>
          <a:p>
            <a:pPr lvl="1"/>
            <a:r>
              <a:rPr lang="es-ES_tradnl" sz="2100" dirty="0" smtClean="0"/>
              <a:t>De nuevo al final de su vida, una vez han enviudado.</a:t>
            </a:r>
            <a:endParaRPr lang="es-ES" sz="2100" dirty="0" smtClean="0"/>
          </a:p>
          <a:p>
            <a:endParaRPr lang="es-ES" sz="2500" dirty="0">
              <a:solidFill>
                <a:schemeClr val="bg1"/>
              </a:solidFill>
            </a:endParaRPr>
          </a:p>
        </p:txBody>
      </p:sp>
      <p:pic>
        <p:nvPicPr>
          <p:cNvPr id="10245" name="Picture 2" descr="D:\J.C\muerte\el_amor_en_los_tiempos_del_col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861048"/>
            <a:ext cx="15462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3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3780928" y="3645024"/>
            <a:ext cx="864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b="1" dirty="0">
                <a:latin typeface="Algerian" pitchFamily="82" charset="0"/>
              </a:rPr>
              <a:t>                      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790" y="332656"/>
            <a:ext cx="8229600" cy="576064"/>
          </a:xfrm>
        </p:spPr>
        <p:txBody>
          <a:bodyPr>
            <a:noAutofit/>
          </a:bodyPr>
          <a:lstStyle/>
          <a:p>
            <a:r>
              <a:rPr lang="es-ES" sz="32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el General en su laberinto (1989)</a:t>
            </a:r>
            <a:endParaRPr lang="es-E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Bd B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5974" y="1582097"/>
            <a:ext cx="8229600" cy="4655215"/>
          </a:xfrm>
        </p:spPr>
        <p:txBody>
          <a:bodyPr numCol="2">
            <a:normAutofit/>
          </a:bodyPr>
          <a:lstStyle/>
          <a:p>
            <a:r>
              <a:rPr lang="es-ES" sz="2400" dirty="0" smtClean="0"/>
              <a:t>Novela histórica que recrea los últimos días de Simón Bolívar.</a:t>
            </a:r>
          </a:p>
          <a:p>
            <a:r>
              <a:rPr lang="es-ES" sz="2400" dirty="0"/>
              <a:t>U</a:t>
            </a:r>
            <a:r>
              <a:rPr lang="es-ES" sz="2400" dirty="0" smtClean="0"/>
              <a:t>no de los principales líderes de los procesos de independencia política en América del Sur, primer cuarto del siglo XIX.</a:t>
            </a:r>
          </a:p>
          <a:p>
            <a:r>
              <a:rPr lang="es-ES" sz="2400" dirty="0" smtClean="0"/>
              <a:t>Inspirada en una novela inacabada de </a:t>
            </a:r>
            <a:r>
              <a:rPr lang="es-ES" sz="2400" dirty="0" err="1" smtClean="0"/>
              <a:t>Alvaro</a:t>
            </a:r>
            <a:r>
              <a:rPr lang="es-ES" sz="2400" dirty="0" smtClean="0"/>
              <a:t> Mutis.</a:t>
            </a:r>
          </a:p>
          <a:p>
            <a:r>
              <a:rPr lang="es-ES" sz="2400" dirty="0" smtClean="0"/>
              <a:t>Narra el </a:t>
            </a:r>
            <a:r>
              <a:rPr lang="es-ES" sz="2400" dirty="0"/>
              <a:t>viaje que le llevó de </a:t>
            </a:r>
            <a:r>
              <a:rPr lang="es-ES" sz="2400" dirty="0" smtClean="0"/>
              <a:t>Bogotá, por el río Magdalena,</a:t>
            </a:r>
            <a:r>
              <a:rPr lang="es-ES" sz="2400" dirty="0"/>
              <a:t> a la costa caribeña de Colombia para intentar abandonar América y exiliarse en Europa.</a:t>
            </a:r>
            <a:endParaRPr lang="es-ES" sz="2400" dirty="0" smtClean="0"/>
          </a:p>
          <a:p>
            <a:pPr marL="0" indent="0">
              <a:buNone/>
            </a:pPr>
            <a:endParaRPr lang="es-ES" sz="2800" dirty="0" smtClean="0"/>
          </a:p>
          <a:p>
            <a:endParaRPr lang="es-ES" dirty="0"/>
          </a:p>
        </p:txBody>
      </p:sp>
      <p:pic>
        <p:nvPicPr>
          <p:cNvPr id="35845" name="Picture 5" descr="Elgeneralensulaberint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3"/>
            <a:ext cx="1728192" cy="26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845973"/>
      </p:ext>
    </p:extLst>
  </p:cSld>
  <p:clrMapOvr>
    <a:masterClrMapping/>
  </p:clrMapOvr>
  <p:transition advClick="0" advTm="20000">
    <p:rand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ontexto </a:t>
            </a:r>
            <a:r>
              <a:rPr lang="es-ES" dirty="0" smtClean="0"/>
              <a:t>histórico </a:t>
            </a:r>
            <a:r>
              <a:rPr lang="es-ES" dirty="0" smtClean="0"/>
              <a:t>de </a:t>
            </a:r>
            <a:r>
              <a:rPr lang="es-ES" dirty="0" smtClean="0"/>
              <a:t>Colombia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610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Marcador de contenido"/>
          <p:cNvSpPr>
            <a:spLocks noGrp="1"/>
          </p:cNvSpPr>
          <p:nvPr>
            <p:ph sz="quarter" idx="1"/>
          </p:nvPr>
        </p:nvSpPr>
        <p:spPr>
          <a:xfrm>
            <a:off x="2843808" y="1484784"/>
            <a:ext cx="3744416" cy="324036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000" dirty="0" smtClean="0"/>
              <a:t>La Guerra de los mil días</a:t>
            </a:r>
          </a:p>
          <a:p>
            <a:pPr eaLnBrk="1" hangingPunct="1"/>
            <a:r>
              <a:rPr lang="es-ES" sz="2000" dirty="0" smtClean="0"/>
              <a:t>La separación de Panamá</a:t>
            </a:r>
          </a:p>
          <a:p>
            <a:pPr eaLnBrk="1" hangingPunct="1"/>
            <a:r>
              <a:rPr lang="es-ES" sz="2000" dirty="0" smtClean="0"/>
              <a:t>El Quinquenio</a:t>
            </a:r>
          </a:p>
          <a:p>
            <a:pPr eaLnBrk="1" hangingPunct="1"/>
            <a:r>
              <a:rPr lang="es-ES" sz="2000" dirty="0" smtClean="0"/>
              <a:t>La República Conservadora</a:t>
            </a:r>
          </a:p>
          <a:p>
            <a:pPr eaLnBrk="1" hangingPunct="1"/>
            <a:r>
              <a:rPr lang="es-ES" sz="2000" dirty="0" smtClean="0"/>
              <a:t>La gripa del 18</a:t>
            </a:r>
          </a:p>
          <a:p>
            <a:pPr eaLnBrk="1" hangingPunct="1"/>
            <a:r>
              <a:rPr lang="es-ES" sz="2000" dirty="0" smtClean="0"/>
              <a:t>La crisis de postguerra</a:t>
            </a:r>
          </a:p>
          <a:p>
            <a:pPr eaLnBrk="1" hangingPunct="1"/>
            <a:r>
              <a:rPr lang="es-ES" sz="2000" dirty="0" smtClean="0"/>
              <a:t>Las guerras con el Perú</a:t>
            </a:r>
          </a:p>
          <a:p>
            <a:r>
              <a:rPr lang="es-ES" sz="2000" dirty="0" smtClean="0"/>
              <a:t>La prensa escrita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13316" name="Picture 2" descr="http://co.kalipedia.com/kalipediamedia/historia/media/200808/01/hiscolombia/20080801klphishco_8_Ies_SC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536" y="980728"/>
            <a:ext cx="1714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fullSizedImage" descr="MI-8TFAPenelCenepa.jpg image by Halcon_24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688138" y="902146"/>
            <a:ext cx="16700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http://www.culsans.com.ar/wp-content/uploads/2008/11/combate_naval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95536" y="4348722"/>
            <a:ext cx="2643187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http://saladehistoria.com/wp/wp-content/uploads/2009/09/manuel-bulnes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357938" y="4463022"/>
            <a:ext cx="200025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http://www.lostiempos.com/diario/actualidad/local/20090820/media_recortes/2009/08/20/50596_gd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449190" y="4533508"/>
            <a:ext cx="23844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4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64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2519363" y="1295400"/>
            <a:ext cx="6624637" cy="685800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>
                <a:effectLst>
                  <a:outerShdw dist="17961" dir="2700000">
                    <a:scrgbClr r="0" g="0" b="0"/>
                  </a:outerShdw>
                </a:effectLst>
                <a:latin typeface="Gabriola" pitchFamily="82"/>
              </a:rPr>
              <a:t>Gabriel García Márquez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640" y="3930840"/>
            <a:ext cx="2300040" cy="165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34840" y="2133000"/>
            <a:ext cx="2262960" cy="345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187640" y="2276999"/>
            <a:ext cx="2300040" cy="160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940000" y="3930840"/>
            <a:ext cx="2229839" cy="166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940000" y="2133000"/>
            <a:ext cx="2130840" cy="170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7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251520" y="260648"/>
            <a:ext cx="39608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1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infancia</a:t>
            </a:r>
          </a:p>
        </p:txBody>
      </p:sp>
      <p:pic>
        <p:nvPicPr>
          <p:cNvPr id="4108" name="Picture 12" descr="DSC06912_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31" y="272097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580112" y="4149724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err="1">
                <a:latin typeface="Algerian" pitchFamily="82" charset="0"/>
              </a:rPr>
              <a:t>aracataca</a:t>
            </a:r>
            <a:endParaRPr lang="es-ES" sz="2000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59911" y="1628800"/>
            <a:ext cx="7520940" cy="3579849"/>
          </a:xfrm>
        </p:spPr>
        <p:txBody>
          <a:bodyPr numCol="2">
            <a:normAutofit fontScale="77500" lnSpcReduction="20000"/>
          </a:bodyPr>
          <a:lstStyle/>
          <a:p>
            <a:r>
              <a:rPr lang="es-ES" dirty="0" smtClean="0"/>
              <a:t>Nació en Aracataca, en el departamento costeño de Magdalena, Colombia, el domingo 6 de marzo de 1927</a:t>
            </a:r>
          </a:p>
          <a:p>
            <a:r>
              <a:rPr lang="es-ES" dirty="0" smtClean="0"/>
              <a:t>Hijo de Gabriel Eligio García y de Luisa </a:t>
            </a:r>
            <a:r>
              <a:rPr lang="es-ES" dirty="0" err="1" smtClean="0"/>
              <a:t>Santiaga</a:t>
            </a:r>
            <a:r>
              <a:rPr lang="es-ES" dirty="0" smtClean="0"/>
              <a:t> Márquez </a:t>
            </a:r>
            <a:r>
              <a:rPr lang="es-ES" dirty="0" err="1" smtClean="0"/>
              <a:t>Iguarán</a:t>
            </a:r>
            <a:r>
              <a:rPr lang="es-ES" dirty="0" smtClean="0"/>
              <a:t>. </a:t>
            </a:r>
          </a:p>
          <a:p>
            <a:r>
              <a:rPr lang="es-ES" dirty="0" smtClean="0"/>
              <a:t>Fue criado por sus abuelos maternos, el coronel Nicolás Márquez y Tranquilina </a:t>
            </a:r>
            <a:r>
              <a:rPr lang="es-ES" dirty="0" err="1" smtClean="0"/>
              <a:t>Iguarán</a:t>
            </a:r>
            <a:r>
              <a:rPr lang="es-ES" dirty="0" smtClean="0"/>
              <a:t>, en Aracataca. </a:t>
            </a:r>
          </a:p>
          <a:p>
            <a:r>
              <a:rPr lang="es-ES_tradnl" dirty="0" smtClean="0"/>
              <a:t>Aprendió a escribir en el colegio </a:t>
            </a:r>
            <a:r>
              <a:rPr lang="es-ES_tradnl" dirty="0" smtClean="0"/>
              <a:t>Montessori.</a:t>
            </a:r>
            <a:endParaRPr lang="es-ES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179367"/>
      </p:ext>
    </p:extLst>
  </p:cSld>
  <p:clrMapOvr>
    <a:masterClrMapping/>
  </p:clrMapOvr>
  <p:transition advClick="0" advTm="8000"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360" y="1412776"/>
            <a:ext cx="8435280" cy="5606083"/>
          </a:xfrm>
        </p:spPr>
        <p:txBody>
          <a:bodyPr numCol="2"/>
          <a:lstStyle/>
          <a:p>
            <a:r>
              <a:rPr lang="es-ES" dirty="0" smtClean="0"/>
              <a:t>En 1936 cuando tenía ocho años, su abuelo murió, y se trasladó a Barranquilla donde su padre era farmacéutico.</a:t>
            </a:r>
          </a:p>
          <a:p>
            <a:r>
              <a:rPr lang="es-ES" dirty="0" smtClean="0"/>
              <a:t>Su abuelo, a quien llamaba "</a:t>
            </a:r>
            <a:r>
              <a:rPr lang="es-ES" dirty="0" err="1" smtClean="0"/>
              <a:t>Papalelo</a:t>
            </a:r>
            <a:r>
              <a:rPr lang="es-ES" dirty="0" smtClean="0"/>
              <a:t>", fue uno de los liberales de la Guerra de los Mil Días.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13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Vida y obras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860648"/>
          </a:xfrm>
        </p:spPr>
        <p:txBody>
          <a:bodyPr/>
          <a:lstStyle/>
          <a:p>
            <a:r>
              <a:rPr lang="es-ES_tradnl" dirty="0" smtClean="0"/>
              <a:t>Gabriel </a:t>
            </a:r>
            <a:r>
              <a:rPr lang="es-ES_tradnl" dirty="0"/>
              <a:t>G</a:t>
            </a:r>
            <a:r>
              <a:rPr lang="es-ES_tradnl" dirty="0" smtClean="0"/>
              <a:t>arcía </a:t>
            </a:r>
            <a:r>
              <a:rPr lang="es-ES_tradnl" dirty="0"/>
              <a:t>M</a:t>
            </a:r>
            <a:r>
              <a:rPr lang="es-ES_tradnl" dirty="0" smtClean="0"/>
              <a:t>árquez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42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96887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educacion</a:t>
            </a:r>
            <a:r>
              <a:rPr lang="es-E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s-E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1520" y="1196975"/>
            <a:ext cx="828129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2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000" dirty="0">
                <a:latin typeface="+mj-lt"/>
              </a:rPr>
              <a:t>En 1936 murió el </a:t>
            </a:r>
            <a:r>
              <a:rPr lang="es-ES" sz="2000" dirty="0" smtClean="0">
                <a:latin typeface="+mj-lt"/>
              </a:rPr>
              <a:t>coronel, </a:t>
            </a:r>
            <a:r>
              <a:rPr lang="es-ES" sz="2000" dirty="0">
                <a:latin typeface="+mj-lt"/>
              </a:rPr>
              <a:t>motivo que desplazó a Gabriel </a:t>
            </a:r>
            <a:r>
              <a:rPr lang="es-ES" sz="2000" dirty="0" smtClean="0">
                <a:latin typeface="+mj-lt"/>
              </a:rPr>
              <a:t>con </a:t>
            </a:r>
            <a:r>
              <a:rPr lang="es-ES" sz="2000" dirty="0">
                <a:latin typeface="+mj-lt"/>
              </a:rPr>
              <a:t>sus </a:t>
            </a:r>
            <a:r>
              <a:rPr lang="es-ES" sz="2000" dirty="0" smtClean="0">
                <a:latin typeface="+mj-lt"/>
              </a:rPr>
              <a:t>padres en Sucre, </a:t>
            </a:r>
            <a:r>
              <a:rPr lang="es-ES" sz="2000" dirty="0">
                <a:latin typeface="+mj-lt"/>
              </a:rPr>
              <a:t>para meses después trasladarse a Barranquilla a estudiar. </a:t>
            </a:r>
            <a:endParaRPr lang="es-ES" sz="20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Cursó </a:t>
            </a:r>
            <a:r>
              <a:rPr lang="es-ES" sz="2000" dirty="0">
                <a:latin typeface="+mj-lt"/>
              </a:rPr>
              <a:t>los primeros grados de secundaria en el colegio jesuita San José (hoy Instituto San José) desde 1940. </a:t>
            </a:r>
            <a:endParaRPr lang="es-ES" sz="20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latin typeface="+mj-lt"/>
              </a:rPr>
              <a:t>Publicó </a:t>
            </a:r>
            <a:r>
              <a:rPr lang="es-ES" sz="2000" dirty="0">
                <a:latin typeface="+mj-lt"/>
              </a:rPr>
              <a:t>sus primeros poemas en la revista escolar </a:t>
            </a:r>
            <a:r>
              <a:rPr lang="es-ES" sz="2000" i="1" dirty="0">
                <a:latin typeface="+mj-lt"/>
              </a:rPr>
              <a:t>Juventud</a:t>
            </a:r>
            <a:r>
              <a:rPr lang="es-ES" dirty="0">
                <a:latin typeface="+mj-lt"/>
              </a:rPr>
              <a:t>. </a:t>
            </a:r>
            <a:endParaRPr lang="es-ES" dirty="0" smtClean="0">
              <a:latin typeface="+mj-lt"/>
            </a:endParaRPr>
          </a:p>
        </p:txBody>
      </p:sp>
      <p:cxnSp>
        <p:nvCxnSpPr>
          <p:cNvPr id="3" name="2 Conector curvado"/>
          <p:cNvCxnSpPr/>
          <p:nvPr/>
        </p:nvCxnSpPr>
        <p:spPr>
          <a:xfrm rot="5400000" flipH="1" flipV="1">
            <a:off x="5895653" y="444677"/>
            <a:ext cx="101164" cy="36003"/>
          </a:xfrm>
          <a:prstGeom prst="curvedConnector3">
            <a:avLst>
              <a:gd name="adj1" fmla="val 50000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90518"/>
      </p:ext>
    </p:extLst>
  </p:cSld>
  <p:clrMapOvr>
    <a:masterClrMapping/>
  </p:clrMapOvr>
  <p:transition advClick="0" advTm="20000">
    <p:random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5577483"/>
          </a:xfrm>
        </p:spPr>
        <p:txBody>
          <a:bodyPr/>
          <a:lstStyle/>
          <a:p>
            <a:pPr marL="457200" indent="-457200"/>
            <a:r>
              <a:rPr lang="es-ES" dirty="0"/>
              <a:t>En una visita a sus padres en Sucre, se encontró con Mercedes </a:t>
            </a:r>
            <a:r>
              <a:rPr lang="es-ES" dirty="0" err="1"/>
              <a:t>Barcha</a:t>
            </a:r>
            <a:r>
              <a:rPr lang="es-ES" dirty="0"/>
              <a:t> en un baile de estudiantes. </a:t>
            </a:r>
            <a:endParaRPr lang="es-ES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" dirty="0"/>
          </a:p>
          <a:p>
            <a:pPr marL="457200" indent="-457200"/>
            <a:endParaRPr lang="es-ES" dirty="0" smtClean="0"/>
          </a:p>
          <a:p>
            <a:pPr marL="457200" indent="-457200"/>
            <a:endParaRPr lang="es-ES" dirty="0"/>
          </a:p>
          <a:p>
            <a:pPr marL="457200" indent="-457200"/>
            <a:r>
              <a:rPr lang="es-ES" dirty="0" smtClean="0"/>
              <a:t>Supo </a:t>
            </a:r>
            <a:r>
              <a:rPr lang="es-ES" dirty="0"/>
              <a:t>enseguida que tenía la intención de casarse con ella cuando terminara </a:t>
            </a:r>
            <a:r>
              <a:rPr lang="es-ES" dirty="0" smtClean="0"/>
              <a:t>sus </a:t>
            </a:r>
            <a:r>
              <a:rPr lang="es-ES" dirty="0"/>
              <a:t>estudios.</a:t>
            </a:r>
          </a:p>
          <a:p>
            <a:pPr marL="457200" indent="-457200"/>
            <a:endParaRPr lang="es-ES" sz="3600" dirty="0"/>
          </a:p>
          <a:p>
            <a:endParaRPr lang="es-ES" sz="3600" dirty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80511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9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Autofit/>
          </a:bodyPr>
          <a:lstStyle/>
          <a:p>
            <a:r>
              <a:rPr lang="es-ES" sz="80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exilios</a:t>
            </a:r>
            <a:endParaRPr lang="es-ES" sz="8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París (1957)</a:t>
            </a:r>
          </a:p>
          <a:p>
            <a:r>
              <a:rPr lang="es-ES_tradnl" dirty="0" smtClean="0"/>
              <a:t>Nueva York (1961), aunque sufre amenazas por sus reportajes para Prensa </a:t>
            </a:r>
            <a:r>
              <a:rPr lang="es-ES_tradnl" dirty="0" smtClean="0"/>
              <a:t>Latina.</a:t>
            </a:r>
            <a:endParaRPr lang="es-ES_tradnl" dirty="0" smtClean="0"/>
          </a:p>
          <a:p>
            <a:r>
              <a:rPr lang="es-ES_tradnl" dirty="0" smtClean="0"/>
              <a:t>México, donde nació su hijo </a:t>
            </a:r>
            <a:r>
              <a:rPr lang="es-ES_tradnl" dirty="0" smtClean="0"/>
              <a:t>Gonzalo.</a:t>
            </a:r>
            <a:endParaRPr lang="es-ES_tradnl" dirty="0" smtClean="0"/>
          </a:p>
          <a:p>
            <a:r>
              <a:rPr lang="es-ES_tradnl" dirty="0" smtClean="0"/>
              <a:t>Barcelona, final de los años </a:t>
            </a:r>
            <a:r>
              <a:rPr lang="es-ES_tradnl" dirty="0" smtClean="0"/>
              <a:t>60.</a:t>
            </a:r>
            <a:endParaRPr lang="es-ES_tradnl" dirty="0" smtClean="0"/>
          </a:p>
          <a:p>
            <a:r>
              <a:rPr lang="es-ES_tradnl" dirty="0" smtClean="0"/>
              <a:t>Se le impide la entrada en USA por su relación con </a:t>
            </a:r>
            <a:r>
              <a:rPr lang="es-ES_tradnl" dirty="0" smtClean="0"/>
              <a:t>Cuba.</a:t>
            </a:r>
            <a:endParaRPr lang="es-ES_tradnl" dirty="0" smtClean="0"/>
          </a:p>
          <a:p>
            <a:r>
              <a:rPr lang="es-ES_tradnl" dirty="0" smtClean="0"/>
              <a:t>Se establece de nuevo en México, desde </a:t>
            </a:r>
            <a:r>
              <a:rPr lang="es-ES_tradnl" dirty="0" smtClean="0"/>
              <a:t>1981.</a:t>
            </a:r>
            <a:endParaRPr lang="es-ES_tradnl" dirty="0" smtClean="0"/>
          </a:p>
          <a:p>
            <a:r>
              <a:rPr lang="es-ES_tradnl" dirty="0" smtClean="0"/>
              <a:t>Su autobiografía </a:t>
            </a:r>
            <a:r>
              <a:rPr lang="es-ES_tradnl" dirty="0" smtClean="0"/>
              <a:t>novelada: </a:t>
            </a:r>
            <a:r>
              <a:rPr lang="es-ES_tradnl" i="1" dirty="0" smtClean="0"/>
              <a:t>Vivir para contarla </a:t>
            </a:r>
            <a:r>
              <a:rPr lang="es-ES_tradnl" dirty="0" smtClean="0"/>
              <a:t>(2002</a:t>
            </a:r>
            <a:r>
              <a:rPr lang="es-ES_tradnl" dirty="0" smtClean="0"/>
              <a:t>), comienza por un viaje de regreso a Aracataca con su madre, que recorre los parajes inspiradores sobre Macondo. Termina con el viaje, exiliado, a París, mientras recuerda o imagina a Mercedes </a:t>
            </a:r>
            <a:r>
              <a:rPr lang="es-ES_tradnl" dirty="0" err="1" smtClean="0"/>
              <a:t>Barcha</a:t>
            </a:r>
            <a:r>
              <a:rPr lang="es-ES_tradnl" dirty="0" smtClean="0"/>
              <a:t>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957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58888" y="476250"/>
            <a:ext cx="6119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lgerian" pitchFamily="82" charset="0"/>
              </a:rPr>
              <a:t>Doctorado honoris causa de la Universidad de Columbia en Nueva York (1971) </a:t>
            </a:r>
          </a:p>
        </p:txBody>
      </p:sp>
      <p:pic>
        <p:nvPicPr>
          <p:cNvPr id="19463" name="Picture 7" descr="congre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4762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65225"/>
      </p:ext>
    </p:extLst>
  </p:cSld>
  <p:clrMapOvr>
    <a:masterClrMapping/>
  </p:clrMapOvr>
  <p:transition advClick="0" advTm="4000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691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lgerian" pitchFamily="82" charset="0"/>
              </a:rPr>
              <a:t>Premio Nobel de Literatura en Estocolmo (1982) </a:t>
            </a:r>
          </a:p>
        </p:txBody>
      </p:sp>
      <p:pic>
        <p:nvPicPr>
          <p:cNvPr id="22535" name="Picture 7" descr="ggm_no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3467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27034"/>
      </p:ext>
    </p:extLst>
  </p:cSld>
  <p:clrMapOvr>
    <a:masterClrMapping/>
  </p:clrMapOvr>
  <p:transition advClick="0" advTm="4000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F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latin typeface="Algerian" pitchFamily="82" charset="0"/>
              </a:rPr>
              <a:t>Miembro honorario del Instituto Caro y Cuervo en Bogotá (1993) </a:t>
            </a:r>
          </a:p>
        </p:txBody>
      </p:sp>
      <p:pic>
        <p:nvPicPr>
          <p:cNvPr id="24586" name="Picture 10" descr="fo_Premio_02_al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477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92493"/>
      </p:ext>
    </p:extLst>
  </p:cSld>
  <p:clrMapOvr>
    <a:masterClrMapping/>
  </p:clrMapOvr>
  <p:transition advClick="0" advTm="4000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NOVELA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338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Séptima novela del autor (1981), </a:t>
            </a:r>
            <a:r>
              <a:rPr lang="es-ES" dirty="0"/>
              <a:t>de gran éxito.</a:t>
            </a:r>
          </a:p>
          <a:p>
            <a:r>
              <a:rPr lang="es-ES" dirty="0" smtClean="0"/>
              <a:t>Basada en un hecho real y </a:t>
            </a:r>
            <a:r>
              <a:rPr lang="es-ES" dirty="0" err="1" smtClean="0"/>
              <a:t>mitologizada</a:t>
            </a:r>
            <a:r>
              <a:rPr lang="es-ES" dirty="0" smtClean="0"/>
              <a:t> por el autor.</a:t>
            </a:r>
          </a:p>
          <a:p>
            <a:r>
              <a:rPr lang="es-ES" dirty="0" smtClean="0"/>
              <a:t>Utiliza su pueblo natal como referencia; pero no se ambienta en Macondo, sino en Manaure.</a:t>
            </a:r>
          </a:p>
          <a:p>
            <a:r>
              <a:rPr lang="es-ES_tradnl" dirty="0" smtClean="0"/>
              <a:t>Temas: análisis de la fatalidad, la honra y la vergüenza patriarcales</a:t>
            </a:r>
            <a:r>
              <a:rPr lang="es-ES_tradnl" dirty="0" smtClean="0"/>
              <a:t>, en el marco de un </a:t>
            </a:r>
            <a:r>
              <a:rPr lang="es-ES_tradnl" dirty="0" smtClean="0"/>
              <a:t>sacrificio colectivo.</a:t>
            </a:r>
            <a:endParaRPr lang="es-ES" dirty="0" smtClean="0"/>
          </a:p>
          <a:p>
            <a:r>
              <a:rPr lang="es-ES" dirty="0" smtClean="0"/>
              <a:t>La novela comienza con una de las anticipaciones más famosas de la literatura mundial:</a:t>
            </a:r>
          </a:p>
          <a:p>
            <a:pPr marL="603504" lvl="2" indent="0">
              <a:buNone/>
            </a:pPr>
            <a:r>
              <a:rPr lang="es-ES" dirty="0" smtClean="0">
                <a:solidFill>
                  <a:srgbClr val="3366FF"/>
                </a:solidFill>
              </a:rPr>
              <a:t>El </a:t>
            </a:r>
            <a:r>
              <a:rPr lang="es-ES" dirty="0">
                <a:solidFill>
                  <a:srgbClr val="3366FF"/>
                </a:solidFill>
              </a:rPr>
              <a:t>día que lo iban a matar, Santiago </a:t>
            </a:r>
            <a:r>
              <a:rPr lang="es-ES" dirty="0" err="1">
                <a:solidFill>
                  <a:srgbClr val="3366FF"/>
                </a:solidFill>
              </a:rPr>
              <a:t>Nasar</a:t>
            </a:r>
            <a:r>
              <a:rPr lang="es-ES" dirty="0">
                <a:solidFill>
                  <a:srgbClr val="3366FF"/>
                </a:solidFill>
              </a:rPr>
              <a:t> se levantó a las 5.30 de la mañana para esperar el buque en que llegaba el obispo</a:t>
            </a:r>
            <a:r>
              <a:rPr lang="es-ES" dirty="0" smtClean="0">
                <a:solidFill>
                  <a:srgbClr val="3366FF"/>
                </a:solidFill>
              </a:rPr>
              <a:t>.</a:t>
            </a:r>
          </a:p>
          <a:p>
            <a:pPr marL="203454" lvl="1" indent="0">
              <a:buNone/>
            </a:pP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Género literario.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Es una NOVELA, pero confluyen otros géneros:</a:t>
            </a:r>
          </a:p>
          <a:p>
            <a:pPr lvl="1"/>
            <a:r>
              <a:rPr lang="es-ES" dirty="0" smtClean="0"/>
              <a:t>Crónica</a:t>
            </a:r>
          </a:p>
          <a:p>
            <a:pPr lvl="2"/>
            <a:r>
              <a:rPr lang="es-ES" dirty="0" smtClean="0"/>
              <a:t>Periodística: </a:t>
            </a:r>
          </a:p>
          <a:p>
            <a:pPr lvl="3"/>
            <a:r>
              <a:rPr lang="es-ES" dirty="0"/>
              <a:t>U</a:t>
            </a:r>
            <a:r>
              <a:rPr lang="es-ES" dirty="0" smtClean="0"/>
              <a:t>n reportero se documenta </a:t>
            </a:r>
            <a:r>
              <a:rPr lang="es-ES" dirty="0" smtClean="0"/>
              <a:t>sobre </a:t>
            </a:r>
            <a:r>
              <a:rPr lang="es-ES" dirty="0" smtClean="0"/>
              <a:t>un hecho para darlo a conocer.</a:t>
            </a:r>
          </a:p>
          <a:p>
            <a:pPr lvl="4"/>
            <a:r>
              <a:rPr lang="es-ES" dirty="0" smtClean="0"/>
              <a:t>Entrevista </a:t>
            </a:r>
            <a:r>
              <a:rPr lang="es-ES" dirty="0" smtClean="0"/>
              <a:t>a personajes.</a:t>
            </a:r>
          </a:p>
          <a:p>
            <a:pPr lvl="4"/>
            <a:r>
              <a:rPr lang="es-ES" dirty="0" smtClean="0"/>
              <a:t>Investiga.</a:t>
            </a:r>
            <a:endParaRPr lang="es-ES" dirty="0" smtClean="0"/>
          </a:p>
          <a:p>
            <a:pPr lvl="2"/>
            <a:r>
              <a:rPr lang="es-ES" dirty="0" smtClean="0"/>
              <a:t>Histórica: se cuentan hechos reales.</a:t>
            </a:r>
          </a:p>
          <a:p>
            <a:pPr lvl="3"/>
            <a:r>
              <a:rPr lang="es-ES" dirty="0" smtClean="0"/>
              <a:t> Sucede en 1951. </a:t>
            </a:r>
          </a:p>
          <a:p>
            <a:pPr lvl="1"/>
            <a:r>
              <a:rPr lang="es-ES" dirty="0" smtClean="0"/>
              <a:t>Tragedia</a:t>
            </a:r>
          </a:p>
          <a:p>
            <a:pPr lvl="2"/>
            <a:r>
              <a:rPr lang="es-ES" dirty="0" smtClean="0"/>
              <a:t>La muerte está presente en toda la obra.</a:t>
            </a:r>
          </a:p>
          <a:p>
            <a:pPr lvl="2"/>
            <a:r>
              <a:rPr lang="es-ES" dirty="0" smtClean="0"/>
              <a:t>El destino también parece </a:t>
            </a:r>
            <a:r>
              <a:rPr lang="es-ES" dirty="0" smtClean="0"/>
              <a:t>influir: nadie hace lo oportuno por evitarlo.</a:t>
            </a:r>
            <a:endParaRPr lang="es-ES" dirty="0" smtClean="0"/>
          </a:p>
          <a:p>
            <a:pPr lvl="2"/>
            <a:r>
              <a:rPr lang="es-ES" dirty="0" smtClean="0"/>
              <a:t>El protagonista pertenece a la clase alta.</a:t>
            </a:r>
          </a:p>
          <a:p>
            <a:pPr lvl="2"/>
            <a:r>
              <a:rPr lang="es-ES" dirty="0" smtClean="0"/>
              <a:t>Es </a:t>
            </a:r>
            <a:r>
              <a:rPr lang="es-ES" dirty="0" smtClean="0"/>
              <a:t>más que posible </a:t>
            </a:r>
            <a:r>
              <a:rPr lang="es-ES" dirty="0" smtClean="0"/>
              <a:t>que el protagonista sea inocente.</a:t>
            </a:r>
          </a:p>
          <a:p>
            <a:pPr lvl="2"/>
            <a:r>
              <a:rPr lang="es-ES" dirty="0" smtClean="0"/>
              <a:t>El pueblo funciona como un coro.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Género literario.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La obra puede considerarse como un </a:t>
            </a:r>
            <a:r>
              <a:rPr lang="es-ES" dirty="0" smtClean="0">
                <a:solidFill>
                  <a:srgbClr val="FF0000"/>
                </a:solidFill>
              </a:rPr>
              <a:t>REPORTAJE NOVELADO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El autor ha escrito más obras relacionadas con el periodismo:</a:t>
            </a:r>
          </a:p>
          <a:p>
            <a:pPr marL="402336" lvl="1" indent="0">
              <a:buNone/>
            </a:pPr>
            <a:r>
              <a:rPr lang="es-ES" i="1" u="sng" dirty="0" smtClean="0">
                <a:solidFill>
                  <a:srgbClr val="00B0EE"/>
                </a:solidFill>
              </a:rPr>
              <a:t>Relato de un náufrago </a:t>
            </a:r>
            <a:r>
              <a:rPr lang="es-ES" dirty="0" smtClean="0"/>
              <a:t>(1955-1971)</a:t>
            </a:r>
          </a:p>
          <a:p>
            <a:pPr marL="402336" lvl="1" indent="0">
              <a:buNone/>
            </a:pPr>
            <a:r>
              <a:rPr lang="es-ES" i="1" dirty="0">
                <a:hlinkClick r:id="rId2" tooltip="La aventura de Miguel Littín clandestino en Chile"/>
              </a:rPr>
              <a:t>La aventura de Miguel </a:t>
            </a:r>
            <a:r>
              <a:rPr lang="es-ES" i="1" dirty="0" err="1">
                <a:hlinkClick r:id="rId2" tooltip="La aventura de Miguel Littín clandestino en Chile"/>
              </a:rPr>
              <a:t>Littín</a:t>
            </a:r>
            <a:r>
              <a:rPr lang="es-ES" i="1" dirty="0">
                <a:hlinkClick r:id="rId2" tooltip="La aventura de Miguel Littín clandestino en Chile"/>
              </a:rPr>
              <a:t> clandestino en </a:t>
            </a:r>
            <a:r>
              <a:rPr lang="es-ES" i="1" dirty="0" smtClean="0">
                <a:hlinkClick r:id="rId2" tooltip="La aventura de Miguel Littín clandestino en Chile"/>
              </a:rPr>
              <a:t>Chile</a:t>
            </a:r>
            <a:r>
              <a:rPr lang="es-ES" i="1" dirty="0"/>
              <a:t> </a:t>
            </a:r>
            <a:r>
              <a:rPr lang="es-ES" dirty="0" smtClean="0"/>
              <a:t>(1986)</a:t>
            </a:r>
            <a:endParaRPr lang="es-ES" i="1" dirty="0" smtClean="0"/>
          </a:p>
          <a:p>
            <a:pPr marL="402336" lvl="1" indent="0">
              <a:buNone/>
            </a:pPr>
            <a:r>
              <a:rPr lang="es-ES" i="1" dirty="0">
                <a:hlinkClick r:id="rId3" tooltip="Noticia de un secuestro"/>
              </a:rPr>
              <a:t>Noticia de un </a:t>
            </a:r>
            <a:r>
              <a:rPr lang="es-ES" i="1" dirty="0" smtClean="0">
                <a:hlinkClick r:id="rId3" tooltip="Noticia de un secuestro"/>
              </a:rPr>
              <a:t>secuestro</a:t>
            </a:r>
            <a:r>
              <a:rPr lang="es-ES" i="1" dirty="0" smtClean="0"/>
              <a:t> </a:t>
            </a:r>
            <a:r>
              <a:rPr lang="es-ES" dirty="0" smtClean="0"/>
              <a:t>(1996)</a:t>
            </a:r>
          </a:p>
          <a:p>
            <a:r>
              <a:rPr lang="es-ES" dirty="0" smtClean="0"/>
              <a:t>En una entrevista en 1970, G. Márquez dice: </a:t>
            </a:r>
          </a:p>
          <a:p>
            <a:pPr marL="356616" lvl="1" indent="0">
              <a:buNone/>
            </a:pPr>
            <a:r>
              <a:rPr lang="es-ES" dirty="0" smtClean="0">
                <a:solidFill>
                  <a:srgbClr val="0000FF"/>
                </a:solidFill>
              </a:rPr>
              <a:t>–Hay algo más; no voy a escribir más novelas.</a:t>
            </a:r>
          </a:p>
          <a:p>
            <a:pPr marL="356616" lvl="1" indent="0">
              <a:buNone/>
            </a:pPr>
            <a:r>
              <a:rPr lang="es-ES" dirty="0" smtClean="0">
                <a:solidFill>
                  <a:srgbClr val="0000FF"/>
                </a:solidFill>
              </a:rPr>
              <a:t>[…]</a:t>
            </a:r>
          </a:p>
          <a:p>
            <a:pPr marL="356616" lvl="1" indent="0">
              <a:buNone/>
            </a:pPr>
            <a:r>
              <a:rPr lang="es-ES" dirty="0" smtClean="0">
                <a:solidFill>
                  <a:srgbClr val="0000FF"/>
                </a:solidFill>
              </a:rPr>
              <a:t>–¿Qué escribirás?</a:t>
            </a:r>
          </a:p>
          <a:p>
            <a:pPr marL="356616" lvl="1" indent="0">
              <a:buNone/>
            </a:pPr>
            <a:r>
              <a:rPr lang="es-ES" dirty="0" smtClean="0">
                <a:solidFill>
                  <a:srgbClr val="0000FF"/>
                </a:solidFill>
              </a:rPr>
              <a:t>–Cuentos: </a:t>
            </a:r>
            <a:r>
              <a:rPr lang="es-ES" dirty="0">
                <a:solidFill>
                  <a:srgbClr val="0000FF"/>
                </a:solidFill>
              </a:rPr>
              <a:t>tengo unas cien ideas </a:t>
            </a:r>
            <a:r>
              <a:rPr lang="es-ES" dirty="0" smtClean="0">
                <a:solidFill>
                  <a:srgbClr val="0000FF"/>
                </a:solidFill>
              </a:rPr>
              <a:t>de </a:t>
            </a:r>
            <a:r>
              <a:rPr lang="es-ES" dirty="0">
                <a:solidFill>
                  <a:srgbClr val="0000FF"/>
                </a:solidFill>
              </a:rPr>
              <a:t>cuentos. </a:t>
            </a:r>
            <a:r>
              <a:rPr lang="es-ES" dirty="0" smtClean="0">
                <a:solidFill>
                  <a:srgbClr val="0000FF"/>
                </a:solidFill>
              </a:rPr>
              <a:t> Escribiré </a:t>
            </a:r>
            <a:r>
              <a:rPr lang="es-ES" dirty="0">
                <a:solidFill>
                  <a:srgbClr val="0000FF"/>
                </a:solidFill>
              </a:rPr>
              <a:t>muchos</a:t>
            </a:r>
            <a:r>
              <a:rPr lang="es-ES" dirty="0" smtClean="0">
                <a:solidFill>
                  <a:srgbClr val="0000FF"/>
                </a:solidFill>
              </a:rPr>
              <a:t>.  </a:t>
            </a:r>
            <a:r>
              <a:rPr lang="es-ES" dirty="0">
                <a:solidFill>
                  <a:srgbClr val="0000FF"/>
                </a:solidFill>
              </a:rPr>
              <a:t>Y quiero hacer otra cosa: </a:t>
            </a:r>
            <a:r>
              <a:rPr lang="es-ES" b="1" dirty="0">
                <a:solidFill>
                  <a:srgbClr val="FF0000"/>
                </a:solidFill>
              </a:rPr>
              <a:t>reportajes novelados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0000FF"/>
              </a:solidFill>
            </a:endParaRPr>
          </a:p>
          <a:p>
            <a:pPr marL="82296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3960440" cy="108012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000" b="1" cap="all" spc="-1500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nota   biográfica</a:t>
            </a:r>
            <a:endParaRPr lang="es-ES" sz="6000" dirty="0"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643063"/>
            <a:ext cx="9144000" cy="49545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rgbClr val="FFFF00"/>
                </a:solidFill>
              </a:rPr>
              <a:t>Nace en Aracataca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Colombia en 1928.</a:t>
            </a:r>
            <a:endParaRPr lang="es-E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rgbClr val="FFFF00"/>
                </a:solidFill>
              </a:rPr>
              <a:t>En 1947 ingresa en la 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Universidad Nacional </a:t>
            </a:r>
            <a:r>
              <a:rPr lang="es-ES" i="1" dirty="0" smtClean="0">
                <a:solidFill>
                  <a:srgbClr val="FFFF00"/>
                </a:solidFill>
              </a:rPr>
              <a:t>de Bogotá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 primera novela fue </a:t>
            </a:r>
            <a:r>
              <a:rPr lang="es-E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 hojarasca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Tuvo que exiliarse en 1957, tras la publicación del </a:t>
            </a:r>
            <a:r>
              <a:rPr lang="es-ES_tradnl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Relato de un náufrago</a:t>
            </a:r>
            <a:r>
              <a:rPr lang="es-ES_tradnl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Nunca volvió a establecer su residencia en Colombia. Ha vivido en París, Cuba, Nueva York (se le expulsó en 1961), España y México, donde hoy reside.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Trabajó como periodista en su país, luego para la agencia Prensa Latina y grandes periódicos en lengua española.</a:t>
            </a:r>
            <a:endParaRPr lang="es-ES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 consagró a Márquez como uno de los </a:t>
            </a:r>
            <a:r>
              <a:rPr lang="es-ES" i="1" dirty="0" smtClean="0">
                <a:solidFill>
                  <a:srgbClr val="FFFF00"/>
                </a:solidFill>
              </a:rPr>
              <a:t>grandes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escritores de los nuevos tiempos.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i="1" dirty="0" smtClean="0">
                <a:solidFill>
                  <a:srgbClr val="FFFF00"/>
                </a:solidFill>
              </a:rPr>
              <a:t>En 1982 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gana el Premio Nobel de </a:t>
            </a:r>
            <a:r>
              <a:rPr lang="es-ES" i="1" dirty="0" smtClean="0">
                <a:solidFill>
                  <a:srgbClr val="FFFF00"/>
                </a:solidFill>
              </a:rPr>
              <a:t>Literatura</a:t>
            </a:r>
            <a:r>
              <a:rPr lang="es-ES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s-E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71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Hay cinco capítulos.</a:t>
            </a:r>
          </a:p>
          <a:p>
            <a:r>
              <a:rPr lang="es-ES" dirty="0" smtClean="0"/>
              <a:t>Construidos con</a:t>
            </a:r>
            <a:r>
              <a:rPr lang="es-ES" dirty="0" smtClean="0"/>
              <a:t> una estructura </a:t>
            </a:r>
            <a:r>
              <a:rPr lang="es-ES" dirty="0" smtClean="0"/>
              <a:t>circular y cerrada.</a:t>
            </a:r>
          </a:p>
          <a:p>
            <a:pPr lvl="1"/>
            <a:r>
              <a:rPr lang="es-ES" dirty="0" smtClean="0"/>
              <a:t>1º y </a:t>
            </a:r>
            <a:r>
              <a:rPr lang="es-ES" dirty="0" smtClean="0"/>
              <a:t>5º </a:t>
            </a:r>
            <a:r>
              <a:rPr lang="es-ES" dirty="0" smtClean="0"/>
              <a:t>encierran a los otros 3.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Capítulo 1º.</a:t>
            </a:r>
          </a:p>
          <a:p>
            <a:pPr lvl="2"/>
            <a:r>
              <a:rPr lang="es-ES" dirty="0" smtClean="0"/>
              <a:t>Se anuncia la muerte.</a:t>
            </a:r>
          </a:p>
          <a:p>
            <a:pPr lvl="3"/>
            <a:r>
              <a:rPr lang="es-ES" dirty="0" smtClean="0"/>
              <a:t>El día en que lo iban a matar, Santiago </a:t>
            </a:r>
            <a:r>
              <a:rPr lang="es-ES" dirty="0" err="1" smtClean="0"/>
              <a:t>Nasar</a:t>
            </a:r>
            <a:r>
              <a:rPr lang="es-ES" dirty="0" smtClean="0"/>
              <a:t> se levantó a las 5.30 de la mañana para esperar el buque en el que llegaba el obispo. […] Más aún: las muchas personas que se encontró desde que salió de su casa a las 6.05 hasta que fue destazado como un cerdo una hora después,…</a:t>
            </a:r>
          </a:p>
          <a:p>
            <a:pPr lvl="2"/>
            <a:r>
              <a:rPr lang="es-ES" dirty="0" smtClean="0"/>
              <a:t>Se presenta a los personajes.</a:t>
            </a:r>
          </a:p>
          <a:p>
            <a:pPr lvl="3"/>
            <a:r>
              <a:rPr lang="es-ES" dirty="0" smtClean="0"/>
              <a:t>Encontramos a Santiago </a:t>
            </a:r>
            <a:r>
              <a:rPr lang="es-ES" dirty="0" err="1" smtClean="0"/>
              <a:t>Nasar</a:t>
            </a:r>
            <a:r>
              <a:rPr lang="es-ES" dirty="0" smtClean="0"/>
              <a:t>, el narrador (amigo de Santiago</a:t>
            </a:r>
            <a:r>
              <a:rPr lang="es-ES" dirty="0" smtClean="0"/>
              <a:t>), </a:t>
            </a:r>
            <a:r>
              <a:rPr lang="es-ES" dirty="0" smtClean="0"/>
              <a:t>Plácida Linero, María Alejandrina Cervantes, Ibrahim </a:t>
            </a:r>
            <a:r>
              <a:rPr lang="es-ES" dirty="0" err="1" smtClean="0"/>
              <a:t>Nasar</a:t>
            </a:r>
            <a:r>
              <a:rPr lang="es-ES" dirty="0" smtClean="0"/>
              <a:t>,  Victoria Guzmán,  Divina Flor, Clotilde Armenta, Pedro y Pablo Vicario,  Margot (hermana narrador), Cristo Bedoya,  Flora Miguel, Luisa </a:t>
            </a:r>
            <a:r>
              <a:rPr lang="es-ES" dirty="0" err="1" smtClean="0"/>
              <a:t>Santiaga</a:t>
            </a:r>
            <a:r>
              <a:rPr lang="es-ES" dirty="0" smtClean="0"/>
              <a:t> (madre del narrador)</a:t>
            </a:r>
          </a:p>
          <a:p>
            <a:pPr lvl="2"/>
            <a:r>
              <a:rPr lang="es-ES" dirty="0" smtClean="0"/>
              <a:t>Nos encontramos con el narrador.</a:t>
            </a:r>
          </a:p>
          <a:p>
            <a:pPr lvl="3"/>
            <a:r>
              <a:rPr lang="es-ES" dirty="0" smtClean="0"/>
              <a:t>“Siempre soñaba con árboles”, me dijo </a:t>
            </a:r>
            <a:r>
              <a:rPr lang="es-ES" dirty="0" smtClean="0"/>
              <a:t>Plácida </a:t>
            </a:r>
            <a:r>
              <a:rPr lang="es-ES" dirty="0" smtClean="0"/>
              <a:t>Linero, su madre, evocando 27 años después los pormenores de aquel lunes ingrato.</a:t>
            </a:r>
          </a:p>
          <a:p>
            <a:pPr lvl="3"/>
            <a:r>
              <a:rPr lang="es-ES" dirty="0" smtClean="0"/>
              <a:t>Mi hermana volvió a casa mordiéndose por dentro para no llorar.  Encontró a mi madre …</a:t>
            </a:r>
          </a:p>
          <a:p>
            <a:pPr lvl="3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Estructura. </a:t>
            </a:r>
            <a:r>
              <a:rPr lang="es-ES" sz="2400" dirty="0" smtClean="0"/>
              <a:t>(Continuación)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Capítulo 5º</a:t>
            </a:r>
          </a:p>
          <a:p>
            <a:pPr lvl="1"/>
            <a:r>
              <a:rPr lang="es-ES" dirty="0" smtClean="0"/>
              <a:t>Se describe el asesinato.</a:t>
            </a:r>
          </a:p>
          <a:p>
            <a:pPr lvl="1"/>
            <a:endParaRPr lang="es-ES" dirty="0" smtClean="0"/>
          </a:p>
          <a:p>
            <a:r>
              <a:rPr lang="es-ES" dirty="0" smtClean="0"/>
              <a:t>Capítulos 2º, 3º y 4º.</a:t>
            </a:r>
          </a:p>
          <a:p>
            <a:pPr lvl="1"/>
            <a:r>
              <a:rPr lang="es-ES" dirty="0" smtClean="0"/>
              <a:t>Se presentan los antecedentes. Cap. 2 y 3</a:t>
            </a:r>
          </a:p>
          <a:p>
            <a:pPr lvl="2"/>
            <a:r>
              <a:rPr lang="es-ES" dirty="0" smtClean="0"/>
              <a:t>2º: Historia de Bayardo San Román y de Ángela Vicario.</a:t>
            </a:r>
          </a:p>
          <a:p>
            <a:pPr lvl="2"/>
            <a:r>
              <a:rPr lang="es-ES" dirty="0" smtClean="0"/>
              <a:t>3º: </a:t>
            </a:r>
            <a:r>
              <a:rPr lang="es-ES" dirty="0" smtClean="0"/>
              <a:t>Hnos. Vicario preparan el asesinato.</a:t>
            </a:r>
          </a:p>
          <a:p>
            <a:pPr lvl="1"/>
            <a:r>
              <a:rPr lang="es-ES" dirty="0" smtClean="0"/>
              <a:t>Se muestran las consecuencias. Cap. 4</a:t>
            </a:r>
          </a:p>
          <a:p>
            <a:pPr lvl="2"/>
            <a:r>
              <a:rPr lang="es-ES" dirty="0" smtClean="0"/>
              <a:t>Juicio.</a:t>
            </a:r>
          </a:p>
          <a:p>
            <a:pPr lvl="2"/>
            <a:r>
              <a:rPr lang="es-ES" dirty="0" smtClean="0"/>
              <a:t>Desenlace de la historia de amor entre San Román y Ángela Vicario.</a:t>
            </a:r>
          </a:p>
          <a:p>
            <a:pPr lvl="3"/>
            <a:endParaRPr lang="es-ES" dirty="0" smtClean="0"/>
          </a:p>
          <a:p>
            <a:pPr lvl="2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Estructura. </a:t>
            </a:r>
            <a:r>
              <a:rPr lang="es-ES" sz="2400" dirty="0" smtClean="0"/>
              <a:t>(Continuación)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Otro elemento importante: la anticipación</a:t>
            </a:r>
          </a:p>
          <a:p>
            <a:pPr lvl="1"/>
            <a:r>
              <a:rPr lang="es-ES" dirty="0" smtClean="0"/>
              <a:t>Lo vemos en:</a:t>
            </a:r>
          </a:p>
          <a:p>
            <a:pPr lvl="2"/>
            <a:r>
              <a:rPr lang="es-ES" dirty="0" smtClean="0"/>
              <a:t>Título: </a:t>
            </a:r>
            <a:r>
              <a:rPr lang="es-ES" i="1" dirty="0" smtClean="0"/>
              <a:t>Crónica de una muerte anunciada.</a:t>
            </a:r>
            <a:endParaRPr lang="es-ES" dirty="0" smtClean="0"/>
          </a:p>
          <a:p>
            <a:pPr lvl="2"/>
            <a:r>
              <a:rPr lang="es-ES" dirty="0" smtClean="0"/>
              <a:t>El inicio: se </a:t>
            </a:r>
            <a:r>
              <a:rPr lang="es-ES" dirty="0" smtClean="0"/>
              <a:t>anuncia </a:t>
            </a:r>
            <a:r>
              <a:rPr lang="es-ES" dirty="0" smtClean="0"/>
              <a:t>la muerte.</a:t>
            </a:r>
          </a:p>
          <a:p>
            <a:pPr lvl="2"/>
            <a:r>
              <a:rPr lang="es-ES" dirty="0" smtClean="0"/>
              <a:t>Se anticipa cómo van a matar a Santiago: con los cuchillos de matar cerdos.</a:t>
            </a:r>
          </a:p>
          <a:p>
            <a:pPr lvl="2"/>
            <a:r>
              <a:rPr lang="es-ES" dirty="0" smtClean="0"/>
              <a:t>Hay muchos elementos relacionados con la muerte: sueños, flores, sacrificios de </a:t>
            </a:r>
            <a:r>
              <a:rPr lang="es-ES" dirty="0" smtClean="0"/>
              <a:t>animales</a:t>
            </a:r>
            <a:r>
              <a:rPr lang="es-ES" dirty="0" smtClean="0"/>
              <a:t>, etc.</a:t>
            </a:r>
            <a:endParaRPr lang="es-ES" dirty="0" smtClean="0"/>
          </a:p>
          <a:p>
            <a:pPr lvl="2"/>
            <a:r>
              <a:rPr lang="es-ES" dirty="0" smtClean="0"/>
              <a:t>Todos saben que va a morir excepto el protagonista.</a:t>
            </a:r>
          </a:p>
          <a:p>
            <a:pPr lvl="2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</a:t>
            </a:r>
            <a:r>
              <a:rPr lang="es-ES_tradnl" dirty="0" smtClean="0"/>
              <a:t>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663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6669" cy="10382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856984" cy="53101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sz="2600" dirty="0" smtClean="0"/>
              <a:t>1. Estilo depurado: </a:t>
            </a:r>
            <a:r>
              <a:rPr lang="es-ES" sz="2600" dirty="0" smtClean="0"/>
              <a:t>periodismo </a:t>
            </a:r>
            <a:r>
              <a:rPr lang="es-ES" sz="2600" dirty="0" smtClean="0"/>
              <a:t>de investigación, novela policiaca, realismo grotesco.</a:t>
            </a:r>
          </a:p>
          <a:p>
            <a:pPr>
              <a:defRPr/>
            </a:pPr>
            <a:r>
              <a:rPr lang="es-ES" sz="2600" dirty="0" smtClean="0"/>
              <a:t>2. Modelo de la tragedia griega.</a:t>
            </a:r>
          </a:p>
          <a:p>
            <a:pPr lvl="3">
              <a:defRPr/>
            </a:pPr>
            <a:r>
              <a:rPr lang="es-ES" sz="2400" dirty="0" smtClean="0"/>
              <a:t>Basado en hechos reales.</a:t>
            </a:r>
          </a:p>
          <a:p>
            <a:pPr lvl="3">
              <a:defRPr/>
            </a:pPr>
            <a:r>
              <a:rPr lang="es-ES" sz="2400" dirty="0" smtClean="0"/>
              <a:t>Sacrificio bárbaro.</a:t>
            </a:r>
          </a:p>
          <a:p>
            <a:pPr lvl="3">
              <a:defRPr/>
            </a:pPr>
            <a:r>
              <a:rPr lang="es-ES" sz="2400" dirty="0" smtClean="0"/>
              <a:t>La inocencia de la víctima.</a:t>
            </a:r>
          </a:p>
          <a:p>
            <a:pPr lvl="3">
              <a:defRPr/>
            </a:pPr>
            <a:r>
              <a:rPr lang="es-ES" sz="2400" dirty="0" smtClean="0"/>
              <a:t>La aparente fatalidad.</a:t>
            </a:r>
          </a:p>
          <a:p>
            <a:pPr>
              <a:defRPr/>
            </a:pPr>
            <a:r>
              <a:rPr lang="es-ES" sz="2600" dirty="0" smtClean="0"/>
              <a:t>3. Final </a:t>
            </a:r>
            <a:r>
              <a:rPr lang="es-ES" sz="2600" dirty="0"/>
              <a:t>folletinesco</a:t>
            </a:r>
            <a:r>
              <a:rPr lang="es-ES" sz="2600" dirty="0" smtClean="0"/>
              <a:t>.</a:t>
            </a:r>
          </a:p>
          <a:p>
            <a:pPr>
              <a:defRPr/>
            </a:pPr>
            <a:r>
              <a:rPr lang="es-ES" sz="2600" dirty="0" smtClean="0"/>
              <a:t>4. El narrador: reportero (omnisciente) y testigo.</a:t>
            </a:r>
          </a:p>
          <a:p>
            <a:pPr>
              <a:defRPr/>
            </a:pPr>
            <a:r>
              <a:rPr lang="es-ES" sz="2600" dirty="0" smtClean="0"/>
              <a:t>5. Testimonios </a:t>
            </a:r>
            <a:r>
              <a:rPr lang="es-ES" sz="2600" dirty="0" smtClean="0"/>
              <a:t>de entrevistados: perspectivismo.</a:t>
            </a:r>
          </a:p>
          <a:p>
            <a:pPr>
              <a:defRPr/>
            </a:pPr>
            <a:r>
              <a:rPr lang="es-ES" sz="2600" dirty="0"/>
              <a:t>6</a:t>
            </a:r>
            <a:r>
              <a:rPr lang="es-ES" sz="2600" dirty="0" smtClean="0"/>
              <a:t>. </a:t>
            </a:r>
            <a:r>
              <a:rPr lang="es-ES" sz="2600" dirty="0" smtClean="0"/>
              <a:t>Estructura de la acción: tiempo interno.</a:t>
            </a:r>
          </a:p>
          <a:p>
            <a:pPr>
              <a:defRPr/>
            </a:pPr>
            <a:r>
              <a:rPr lang="es-ES_tradnl" sz="2600" dirty="0"/>
              <a:t>7</a:t>
            </a:r>
            <a:r>
              <a:rPr lang="es-ES_tradnl" sz="2600" dirty="0" smtClean="0"/>
              <a:t>. </a:t>
            </a:r>
            <a:r>
              <a:rPr lang="es-ES_tradnl" sz="2600" dirty="0" smtClean="0"/>
              <a:t>Densidad temática.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6395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000" dirty="0" smtClean="0"/>
              <a:t>1. </a:t>
            </a:r>
            <a:r>
              <a:rPr lang="es-ES" sz="4000" dirty="0" smtClean="0"/>
              <a:t>Periodismo </a:t>
            </a:r>
            <a:r>
              <a:rPr lang="es-ES" sz="4000" dirty="0" smtClean="0"/>
              <a:t>y literatura</a:t>
            </a:r>
            <a:endParaRPr lang="es-ES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9034718"/>
              </p:ext>
            </p:extLst>
          </p:nvPr>
        </p:nvGraphicFramePr>
        <p:xfrm>
          <a:off x="501162" y="1343026"/>
          <a:ext cx="8100646" cy="5029835"/>
        </p:xfrm>
        <a:graphic>
          <a:graphicData uri="http://schemas.openxmlformats.org/drawingml/2006/table">
            <a:tbl>
              <a:tblPr/>
              <a:tblGrid>
                <a:gridCol w="3821723"/>
                <a:gridCol w="4278923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CRÓNICA periodística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LITERATURA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D1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Cronología rigurosa de la historia, presentación analítica de los hechos.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Extensa documentación.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Inicio en “pirámide invertida”: 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primero, la información relevante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La fantasía se integra en la realidad, como parte de la vivencia de los personajes y, además, de un narrador asimilado a la cultura local.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Enigmas: ¿qué papel tiene el narrador en la trama?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Información precisa (cómo, quién, cuándo, dónde, por qué...)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Actúa como el periodista que recaba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información;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aunque su tema no sea de actualidad, puesto que desentierra un episodio ocurrido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veintisiete años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atrás en un pueblo de la costa colombiana.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 Calidad literaria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alteración magistral del orden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temporal;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estilo muy matizado: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	- poético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	- rico en léxico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	- hiperbólico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agrupamiento de acciones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secundarias;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personajes y puntos de vista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diversos;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juegos de palabras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irónicos;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  - minuciosidad descriptiva.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sp>
        <p:nvSpPr>
          <p:cNvPr id="6163" name="Rectangle 1"/>
          <p:cNvSpPr>
            <a:spLocks noChangeArrowheads="1"/>
          </p:cNvSpPr>
          <p:nvPr/>
        </p:nvSpPr>
        <p:spPr bwMode="auto">
          <a:xfrm>
            <a:off x="625720" y="481013"/>
            <a:ext cx="7851531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endParaRPr lang="es-ES" sz="3200"/>
          </a:p>
          <a:p>
            <a:pPr algn="l" eaLnBrk="0" hangingPunct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906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1.2. Rasgos de novela policiaca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666" y="1600201"/>
            <a:ext cx="8226669" cy="4619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>
                <a:effectLst/>
              </a:rPr>
              <a:t>U</a:t>
            </a:r>
            <a:r>
              <a:rPr lang="es-ES" dirty="0" smtClean="0">
                <a:effectLst/>
              </a:rPr>
              <a:t>n </a:t>
            </a:r>
            <a:r>
              <a:rPr lang="es-ES" dirty="0">
                <a:effectLst/>
              </a:rPr>
              <a:t>móvil, unos asesinos, una víctima, violencia en la ejecución del crimen, tensión y suspense. </a:t>
            </a:r>
            <a:endParaRPr lang="es-ES" dirty="0" smtClean="0">
              <a:effectLst/>
            </a:endParaRPr>
          </a:p>
          <a:p>
            <a:pPr>
              <a:defRPr/>
            </a:pPr>
            <a:r>
              <a:rPr lang="es-ES" dirty="0" smtClean="0">
                <a:effectLst/>
              </a:rPr>
              <a:t>El </a:t>
            </a:r>
            <a:r>
              <a:rPr lang="es-ES" dirty="0">
                <a:effectLst/>
              </a:rPr>
              <a:t>lector sabe desde la primera línea que Santiago </a:t>
            </a:r>
            <a:r>
              <a:rPr lang="es-ES" dirty="0" err="1">
                <a:effectLst/>
              </a:rPr>
              <a:t>Nasar</a:t>
            </a:r>
            <a:r>
              <a:rPr lang="es-ES" dirty="0">
                <a:effectLst/>
              </a:rPr>
              <a:t> va a morir: </a:t>
            </a:r>
            <a:r>
              <a:rPr lang="es-ES" sz="2400" i="1" dirty="0">
                <a:effectLst/>
              </a:rPr>
              <a:t>“El día en que lo iban a </a:t>
            </a:r>
            <a:r>
              <a:rPr lang="es-ES" sz="2400" i="1" dirty="0" smtClean="0">
                <a:effectLst/>
              </a:rPr>
              <a:t>matar…”</a:t>
            </a:r>
            <a:r>
              <a:rPr lang="es-ES" sz="2400" dirty="0" smtClean="0">
                <a:effectLst/>
              </a:rPr>
              <a:t> </a:t>
            </a:r>
            <a:r>
              <a:rPr lang="es-ES" dirty="0" smtClean="0">
                <a:effectLst/>
              </a:rPr>
              <a:t>. </a:t>
            </a:r>
          </a:p>
          <a:p>
            <a:pPr>
              <a:defRPr/>
            </a:pPr>
            <a:r>
              <a:rPr lang="es-ES" dirty="0" smtClean="0">
                <a:effectLst/>
              </a:rPr>
              <a:t>Lo </a:t>
            </a:r>
            <a:r>
              <a:rPr lang="es-ES" dirty="0">
                <a:effectLst/>
              </a:rPr>
              <a:t>que </a:t>
            </a:r>
            <a:r>
              <a:rPr lang="es-ES" dirty="0" smtClean="0">
                <a:effectLst/>
              </a:rPr>
              <a:t>nunca se </a:t>
            </a:r>
            <a:r>
              <a:rPr lang="es-ES" dirty="0">
                <a:effectLst/>
              </a:rPr>
              <a:t>sabrá </a:t>
            </a:r>
            <a:r>
              <a:rPr lang="es-ES" dirty="0" smtClean="0">
                <a:effectLst/>
              </a:rPr>
              <a:t>–esto </a:t>
            </a:r>
            <a:r>
              <a:rPr lang="es-ES" dirty="0">
                <a:effectLst/>
              </a:rPr>
              <a:t>aparta la </a:t>
            </a:r>
            <a:r>
              <a:rPr lang="es-ES" i="1" dirty="0">
                <a:effectLst/>
              </a:rPr>
              <a:t>Crónica </a:t>
            </a:r>
            <a:r>
              <a:rPr lang="es-ES" dirty="0" smtClean="0">
                <a:effectLst/>
              </a:rPr>
              <a:t>de la novela  </a:t>
            </a:r>
            <a:r>
              <a:rPr lang="es-ES" dirty="0">
                <a:effectLst/>
              </a:rPr>
              <a:t>policíaca común– es por qué </a:t>
            </a:r>
            <a:r>
              <a:rPr lang="es-ES" i="1" dirty="0" smtClean="0">
                <a:effectLst/>
              </a:rPr>
              <a:t>realmente </a:t>
            </a:r>
            <a:r>
              <a:rPr lang="es-ES" dirty="0" smtClean="0">
                <a:effectLst/>
              </a:rPr>
              <a:t>murió </a:t>
            </a:r>
            <a:r>
              <a:rPr lang="es-ES" dirty="0">
                <a:effectLst/>
              </a:rPr>
              <a:t>Santiago </a:t>
            </a:r>
            <a:r>
              <a:rPr lang="es-ES" dirty="0" err="1" smtClean="0">
                <a:effectLst/>
              </a:rPr>
              <a:t>Nasar</a:t>
            </a:r>
            <a:r>
              <a:rPr lang="es-ES" dirty="0" smtClean="0"/>
              <a:t>: ¿culpable o inocente?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511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600" dirty="0" smtClean="0"/>
              <a:t>1.3. REALISMO GROTESCO:</a:t>
            </a:r>
            <a:r>
              <a:rPr lang="es-ES" sz="4000" dirty="0" smtClean="0"/>
              <a:t> exageraciones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12875"/>
            <a:ext cx="8433289" cy="5445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_tradnl" sz="2600" dirty="0" smtClean="0"/>
              <a:t>Ambiente de fiesta popular y carnaval: los roles parecen disfraces, la boda es exageradamente </a:t>
            </a:r>
            <a:r>
              <a:rPr lang="es-ES_tradnl" sz="2600" dirty="0" smtClean="0"/>
              <a:t>dispendiosa. </a:t>
            </a:r>
            <a:endParaRPr lang="es-ES" sz="2600" dirty="0" smtClean="0">
              <a:effectLst/>
            </a:endParaRPr>
          </a:p>
          <a:p>
            <a:pPr>
              <a:defRPr/>
            </a:pPr>
            <a:r>
              <a:rPr lang="es-ES" sz="2600" dirty="0" smtClean="0">
                <a:effectLst/>
              </a:rPr>
              <a:t>Una </a:t>
            </a:r>
            <a:r>
              <a:rPr lang="es-ES" sz="2600" dirty="0">
                <a:solidFill>
                  <a:srgbClr val="FF0000"/>
                </a:solidFill>
                <a:effectLst/>
              </a:rPr>
              <a:t>bala</a:t>
            </a:r>
            <a:r>
              <a:rPr lang="es-ES" sz="2600" dirty="0">
                <a:effectLst/>
              </a:rPr>
              <a:t> atraviese la plaza del pueblo y </a:t>
            </a:r>
            <a:r>
              <a:rPr lang="es-ES" sz="2600" dirty="0" smtClean="0">
                <a:effectLst/>
              </a:rPr>
              <a:t>convierte </a:t>
            </a:r>
            <a:r>
              <a:rPr lang="es-ES" sz="2600" dirty="0">
                <a:effectLst/>
              </a:rPr>
              <a:t>en polvo de yeso </a:t>
            </a:r>
            <a:r>
              <a:rPr lang="es-ES" sz="2600" dirty="0" smtClean="0">
                <a:effectLst/>
              </a:rPr>
              <a:t>la imagen </a:t>
            </a:r>
            <a:r>
              <a:rPr lang="es-ES" sz="2600" dirty="0">
                <a:effectLst/>
              </a:rPr>
              <a:t>de un santo de la </a:t>
            </a:r>
            <a:r>
              <a:rPr lang="es-ES" sz="2600" dirty="0" smtClean="0">
                <a:effectLst/>
              </a:rPr>
              <a:t>iglesia</a:t>
            </a:r>
            <a:r>
              <a:rPr lang="es-ES" sz="2600" dirty="0"/>
              <a:t>.</a:t>
            </a:r>
            <a:endParaRPr lang="es-ES" sz="2600" dirty="0" smtClean="0">
              <a:effectLst/>
            </a:endParaRPr>
          </a:p>
          <a:p>
            <a:pPr>
              <a:defRPr/>
            </a:pPr>
            <a:r>
              <a:rPr lang="es-ES" sz="2600" dirty="0"/>
              <a:t>L</a:t>
            </a:r>
            <a:r>
              <a:rPr lang="es-ES" sz="2600" dirty="0" smtClean="0">
                <a:effectLst/>
              </a:rPr>
              <a:t>a </a:t>
            </a:r>
            <a:r>
              <a:rPr lang="es-ES" sz="2600" dirty="0">
                <a:solidFill>
                  <a:srgbClr val="FF0000"/>
                </a:solidFill>
                <a:effectLst/>
              </a:rPr>
              <a:t>diarrea</a:t>
            </a:r>
            <a:r>
              <a:rPr lang="es-ES" sz="2600" dirty="0">
                <a:effectLst/>
              </a:rPr>
              <a:t> (</a:t>
            </a:r>
            <a:r>
              <a:rPr lang="es-ES" sz="2600" i="1" dirty="0">
                <a:effectLst/>
              </a:rPr>
              <a:t>“colerina”</a:t>
            </a:r>
            <a:r>
              <a:rPr lang="es-ES" sz="2600" dirty="0">
                <a:effectLst/>
              </a:rPr>
              <a:t>) padecida por Pablo Vicario en la cárcel, que rebosa seis letrinas </a:t>
            </a:r>
            <a:r>
              <a:rPr lang="es-ES" sz="2600" dirty="0" smtClean="0">
                <a:effectLst/>
              </a:rPr>
              <a:t>portátiles</a:t>
            </a:r>
            <a:r>
              <a:rPr lang="es-ES" sz="2600" dirty="0"/>
              <a:t>.</a:t>
            </a:r>
            <a:endParaRPr lang="es-ES" sz="2600" dirty="0" smtClean="0">
              <a:effectLst/>
            </a:endParaRPr>
          </a:p>
          <a:p>
            <a:pPr>
              <a:defRPr/>
            </a:pPr>
            <a:r>
              <a:rPr lang="es-ES" sz="2600" dirty="0"/>
              <a:t>E</a:t>
            </a:r>
            <a:r>
              <a:rPr lang="es-ES" sz="2600" dirty="0" smtClean="0">
                <a:effectLst/>
              </a:rPr>
              <a:t>l </a:t>
            </a:r>
            <a:r>
              <a:rPr lang="es-ES" sz="2600" dirty="0">
                <a:effectLst/>
              </a:rPr>
              <a:t>pueblo al que se traslada Ángela Vicario, cuyo único problema eran las noches de mareas altas, porque los </a:t>
            </a:r>
            <a:r>
              <a:rPr lang="es-ES" sz="2600" dirty="0">
                <a:solidFill>
                  <a:srgbClr val="FF0000"/>
                </a:solidFill>
                <a:effectLst/>
              </a:rPr>
              <a:t>retretes</a:t>
            </a:r>
            <a:r>
              <a:rPr lang="es-ES" sz="2600" dirty="0">
                <a:effectLst/>
              </a:rPr>
              <a:t> se desbordaban y los pescados aparecían dando </a:t>
            </a:r>
            <a:r>
              <a:rPr lang="es-ES" sz="2600" dirty="0" smtClean="0">
                <a:effectLst/>
              </a:rPr>
              <a:t>saltos </a:t>
            </a:r>
            <a:r>
              <a:rPr lang="es-ES" sz="2600" dirty="0">
                <a:effectLst/>
              </a:rPr>
              <a:t>en los </a:t>
            </a:r>
            <a:r>
              <a:rPr lang="es-ES" sz="2600" dirty="0" smtClean="0">
                <a:effectLst/>
              </a:rPr>
              <a:t>dormitorios. </a:t>
            </a:r>
            <a:endParaRPr lang="es-ES" sz="2600" dirty="0" smtClean="0">
              <a:effectLst/>
            </a:endParaRPr>
          </a:p>
          <a:p>
            <a:pPr>
              <a:defRPr/>
            </a:pPr>
            <a:r>
              <a:rPr lang="es-ES" sz="2600" dirty="0"/>
              <a:t>L</a:t>
            </a:r>
            <a:r>
              <a:rPr lang="es-ES" sz="2600" dirty="0" smtClean="0">
                <a:effectLst/>
              </a:rPr>
              <a:t>as </a:t>
            </a:r>
            <a:r>
              <a:rPr lang="es-ES" sz="2600" dirty="0">
                <a:effectLst/>
              </a:rPr>
              <a:t>dos mil </a:t>
            </a:r>
            <a:r>
              <a:rPr lang="es-ES" sz="2600" dirty="0">
                <a:solidFill>
                  <a:srgbClr val="FF0000"/>
                </a:solidFill>
                <a:effectLst/>
              </a:rPr>
              <a:t>cartas</a:t>
            </a:r>
            <a:r>
              <a:rPr lang="es-ES" sz="2600" dirty="0">
                <a:effectLst/>
              </a:rPr>
              <a:t> sin </a:t>
            </a:r>
            <a:r>
              <a:rPr lang="es-ES" sz="2600" dirty="0" smtClean="0">
                <a:effectLst/>
              </a:rPr>
              <a:t>respuesta </a:t>
            </a:r>
            <a:r>
              <a:rPr lang="es-ES" sz="2600" dirty="0">
                <a:effectLst/>
              </a:rPr>
              <a:t>escritas por Ángela a su frustrado </a:t>
            </a:r>
            <a:r>
              <a:rPr lang="es-ES" sz="2600" dirty="0" smtClean="0">
                <a:effectLst/>
              </a:rPr>
              <a:t>marido. </a:t>
            </a:r>
            <a:endParaRPr lang="es-ES" sz="2600" dirty="0" smtClean="0">
              <a:effectLst/>
            </a:endParaRPr>
          </a:p>
          <a:p>
            <a:pPr>
              <a:defRPr/>
            </a:pPr>
            <a:r>
              <a:rPr lang="es-ES" sz="2600" dirty="0"/>
              <a:t>E</a:t>
            </a:r>
            <a:r>
              <a:rPr lang="es-ES" sz="2600" dirty="0" smtClean="0">
                <a:effectLst/>
              </a:rPr>
              <a:t>l </a:t>
            </a:r>
            <a:r>
              <a:rPr lang="es-ES" sz="2600" dirty="0">
                <a:solidFill>
                  <a:srgbClr val="FF0000"/>
                </a:solidFill>
                <a:effectLst/>
              </a:rPr>
              <a:t>olor </a:t>
            </a:r>
            <a:r>
              <a:rPr lang="es-ES" sz="2600" dirty="0">
                <a:effectLst/>
              </a:rPr>
              <a:t>al asesinado; así como otras secuelas que quedan en el pueblo después del crimen.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808419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1.4</a:t>
            </a:r>
            <a:r>
              <a:rPr lang="es-ES" dirty="0" smtClean="0">
                <a:effectLst/>
              </a:rPr>
              <a:t>. Un suceso real: 1951 en Sucre</a:t>
            </a:r>
            <a:br>
              <a:rPr lang="es-ES" dirty="0" smtClean="0">
                <a:effectLst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6669" cy="535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FF0000"/>
                </a:solidFill>
                <a:effectLst/>
              </a:rPr>
              <a:t>Margarita </a:t>
            </a:r>
            <a:r>
              <a:rPr lang="es-ES" sz="2400" b="1" dirty="0">
                <a:solidFill>
                  <a:srgbClr val="FF0000"/>
                </a:solidFill>
                <a:effectLst/>
              </a:rPr>
              <a:t>Chica</a:t>
            </a:r>
            <a:r>
              <a:rPr lang="es-ES" sz="2400" dirty="0">
                <a:effectLst/>
              </a:rPr>
              <a:t> (Ángela Vicario) se casa con el joven </a:t>
            </a:r>
            <a:r>
              <a:rPr lang="es-ES" sz="2400" dirty="0">
                <a:solidFill>
                  <a:srgbClr val="FF0000"/>
                </a:solidFill>
                <a:effectLst/>
              </a:rPr>
              <a:t>Miguel Reyes Palencia</a:t>
            </a:r>
            <a:r>
              <a:rPr lang="es-ES" sz="2400" dirty="0">
                <a:effectLst/>
              </a:rPr>
              <a:t> </a:t>
            </a:r>
            <a:r>
              <a:rPr lang="es-ES" sz="2400" dirty="0" smtClean="0">
                <a:effectLst/>
              </a:rPr>
              <a:t>(Bayardo </a:t>
            </a:r>
            <a:r>
              <a:rPr lang="es-ES" sz="2400" dirty="0">
                <a:effectLst/>
              </a:rPr>
              <a:t>San Román), quien la devuelve esa misma noche a sus familiares por no ser virgen, lo que ella atribuye a su antiguo novio, </a:t>
            </a:r>
            <a:r>
              <a:rPr lang="es-ES" sz="2400" dirty="0">
                <a:solidFill>
                  <a:srgbClr val="FF0000"/>
                </a:solidFill>
                <a:effectLst/>
              </a:rPr>
              <a:t>Cayetano </a:t>
            </a:r>
            <a:r>
              <a:rPr lang="es-ES" sz="2400" dirty="0" err="1">
                <a:solidFill>
                  <a:srgbClr val="FF0000"/>
                </a:solidFill>
                <a:effectLst/>
              </a:rPr>
              <a:t>Gentile</a:t>
            </a:r>
            <a:r>
              <a:rPr lang="es-ES" sz="2400" dirty="0">
                <a:effectLst/>
              </a:rPr>
              <a:t> </a:t>
            </a:r>
            <a:r>
              <a:rPr lang="es-ES" sz="2400" dirty="0" smtClean="0">
                <a:effectLst/>
              </a:rPr>
              <a:t>(Santiago </a:t>
            </a:r>
            <a:r>
              <a:rPr lang="es-ES" sz="2400" dirty="0" err="1">
                <a:effectLst/>
              </a:rPr>
              <a:t>Nasar</a:t>
            </a:r>
            <a:r>
              <a:rPr lang="es-ES" sz="2400" dirty="0">
                <a:effectLst/>
              </a:rPr>
              <a:t>), quien era amigo de su novio y que ni siquiera apareció en la fiesta de la boda. </a:t>
            </a:r>
            <a:r>
              <a:rPr lang="es-ES" sz="2400" dirty="0" smtClean="0">
                <a:effectLst/>
              </a:rPr>
              <a:t>  </a:t>
            </a:r>
          </a:p>
          <a:p>
            <a:pPr>
              <a:defRPr/>
            </a:pPr>
            <a:r>
              <a:rPr lang="es-ES" sz="2400" dirty="0" smtClean="0">
                <a:effectLst/>
              </a:rPr>
              <a:t>Los </a:t>
            </a:r>
            <a:r>
              <a:rPr lang="es-ES" sz="2400" dirty="0">
                <a:effectLst/>
              </a:rPr>
              <a:t>hermanos de la deshonrada, que no eran gemelos, </a:t>
            </a:r>
            <a:r>
              <a:rPr lang="es-ES" sz="2400" dirty="0" smtClean="0">
                <a:effectLst/>
              </a:rPr>
              <a:t>matan </a:t>
            </a:r>
            <a:r>
              <a:rPr lang="es-ES" sz="2400" dirty="0">
                <a:effectLst/>
              </a:rPr>
              <a:t>a machetazos al culpable. Los esposos se divorciarán, Miguel Reyes se volverá a casar y Margarita se esconderá en otro pueblo de la costa colombiana </a:t>
            </a:r>
            <a:r>
              <a:rPr lang="es-ES" sz="2400" dirty="0" smtClean="0">
                <a:effectLst/>
              </a:rPr>
              <a:t>sin </a:t>
            </a:r>
            <a:r>
              <a:rPr lang="es-ES" sz="2400" dirty="0">
                <a:effectLst/>
              </a:rPr>
              <a:t>volver a ver a su ex marido.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855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2. El sacrificio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666" y="1600201"/>
            <a:ext cx="8226669" cy="47085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dirty="0">
                <a:effectLst/>
              </a:rPr>
              <a:t>No es un </a:t>
            </a:r>
            <a:r>
              <a:rPr lang="es-ES" dirty="0" smtClean="0">
                <a:effectLst/>
              </a:rPr>
              <a:t>crimen, </a:t>
            </a:r>
            <a:r>
              <a:rPr lang="es-ES" dirty="0">
                <a:effectLst/>
              </a:rPr>
              <a:t>sino un </a:t>
            </a:r>
            <a:r>
              <a:rPr lang="es-ES" dirty="0">
                <a:solidFill>
                  <a:srgbClr val="FF0000"/>
                </a:solidFill>
                <a:effectLst/>
              </a:rPr>
              <a:t>sacrificio ritual</a:t>
            </a:r>
            <a:r>
              <a:rPr lang="es-ES" dirty="0" smtClean="0">
                <a:effectLst/>
              </a:rPr>
              <a:t>.</a:t>
            </a:r>
          </a:p>
          <a:p>
            <a:pPr>
              <a:defRPr/>
            </a:pPr>
            <a:r>
              <a:rPr lang="es-ES" dirty="0" smtClean="0"/>
              <a:t>L</a:t>
            </a:r>
            <a:r>
              <a:rPr lang="es-ES" dirty="0" smtClean="0">
                <a:effectLst/>
              </a:rPr>
              <a:t>a </a:t>
            </a:r>
            <a:r>
              <a:rPr lang="es-ES" dirty="0">
                <a:effectLst/>
              </a:rPr>
              <a:t>manera de matar a Santiago </a:t>
            </a:r>
            <a:r>
              <a:rPr lang="es-ES" dirty="0" err="1">
                <a:effectLst/>
              </a:rPr>
              <a:t>Nasar</a:t>
            </a:r>
            <a:r>
              <a:rPr lang="es-ES" dirty="0">
                <a:effectLst/>
              </a:rPr>
              <a:t> es </a:t>
            </a:r>
            <a:r>
              <a:rPr lang="es-ES" dirty="0" err="1" smtClean="0"/>
              <a:t>meditadamente</a:t>
            </a:r>
            <a:r>
              <a:rPr lang="es-ES" dirty="0" smtClean="0">
                <a:effectLst/>
              </a:rPr>
              <a:t> atroz: los </a:t>
            </a:r>
            <a:r>
              <a:rPr lang="es-ES" dirty="0">
                <a:effectLst/>
              </a:rPr>
              <a:t>asesinos </a:t>
            </a:r>
            <a:r>
              <a:rPr lang="es-ES" dirty="0" smtClean="0"/>
              <a:t>utilizan cuchillos porque son</a:t>
            </a:r>
            <a:r>
              <a:rPr lang="es-ES" dirty="0" smtClean="0">
                <a:effectLst/>
              </a:rPr>
              <a:t> </a:t>
            </a:r>
            <a:r>
              <a:rPr lang="es-ES" dirty="0">
                <a:effectLst/>
              </a:rPr>
              <a:t>matarifes de cerdos. </a:t>
            </a:r>
            <a:endParaRPr lang="es-ES" dirty="0" smtClean="0">
              <a:effectLst/>
            </a:endParaRPr>
          </a:p>
          <a:p>
            <a:pPr>
              <a:defRPr/>
            </a:pPr>
            <a:r>
              <a:rPr lang="es-ES" dirty="0" smtClean="0">
                <a:effectLst/>
              </a:rPr>
              <a:t>El ritual alcanza esa </a:t>
            </a:r>
            <a:r>
              <a:rPr lang="es-ES" dirty="0">
                <a:effectLst/>
              </a:rPr>
              <a:t>dimensión </a:t>
            </a:r>
            <a:r>
              <a:rPr lang="es-ES" dirty="0" smtClean="0">
                <a:effectLst/>
              </a:rPr>
              <a:t>por el exceso</a:t>
            </a:r>
            <a:r>
              <a:rPr lang="es-ES" dirty="0" smtClean="0"/>
              <a:t> y</a:t>
            </a:r>
            <a:r>
              <a:rPr lang="es-ES" dirty="0" smtClean="0">
                <a:effectLst/>
              </a:rPr>
              <a:t> la exageración. </a:t>
            </a:r>
          </a:p>
          <a:p>
            <a:pPr>
              <a:defRPr/>
            </a:pPr>
            <a:r>
              <a:rPr lang="es-ES" dirty="0" smtClean="0"/>
              <a:t>Frente a esa deshumanización ritual, el relato subraya </a:t>
            </a:r>
            <a:r>
              <a:rPr lang="es-ES" dirty="0" smtClean="0">
                <a:effectLst/>
              </a:rPr>
              <a:t>el </a:t>
            </a:r>
            <a:r>
              <a:rPr lang="es-ES" dirty="0">
                <a:effectLst/>
              </a:rPr>
              <a:t>patetismo de la </a:t>
            </a:r>
            <a:r>
              <a:rPr lang="es-ES" dirty="0" smtClean="0">
                <a:effectLst/>
              </a:rPr>
              <a:t>tragedia y provoca la compasión por el héroe tr</a:t>
            </a:r>
            <a:r>
              <a:rPr lang="es-ES" dirty="0" smtClean="0"/>
              <a:t>ágico</a:t>
            </a:r>
            <a:r>
              <a:rPr lang="es-ES" dirty="0" smtClean="0">
                <a:effectLst/>
              </a:rPr>
              <a:t>.</a:t>
            </a:r>
          </a:p>
          <a:p>
            <a:pPr>
              <a:defRPr/>
            </a:pPr>
            <a:r>
              <a:rPr lang="es-ES_tradnl" dirty="0" smtClean="0"/>
              <a:t>En la obra hay una intención purificadora (catarsis) de las pasiones que dominan al pueblo: honra histriónica, enmascaramiento del dominio patriarcal sobre el cuerpo de las mujeres, odios interétnicos, clasismo.</a:t>
            </a:r>
            <a:endParaRPr lang="es-ES" dirty="0">
              <a:effectLst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18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4 Marcador de contenido"/>
          <p:cNvGraphicFramePr>
            <a:graphicFrameLocks/>
          </p:cNvGraphicFramePr>
          <p:nvPr/>
        </p:nvGraphicFramePr>
        <p:xfrm>
          <a:off x="0" y="2714620"/>
          <a:ext cx="8429652" cy="207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34 Rectángulo redondeado"/>
          <p:cNvSpPr/>
          <p:nvPr/>
        </p:nvSpPr>
        <p:spPr>
          <a:xfrm>
            <a:off x="0" y="4286250"/>
            <a:ext cx="928688" cy="157162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35 Rectángulo redondeado"/>
          <p:cNvSpPr/>
          <p:nvPr/>
        </p:nvSpPr>
        <p:spPr>
          <a:xfrm>
            <a:off x="1071563" y="1643063"/>
            <a:ext cx="928687" cy="1571625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36 Rectángulo redondeado"/>
          <p:cNvSpPr/>
          <p:nvPr/>
        </p:nvSpPr>
        <p:spPr>
          <a:xfrm>
            <a:off x="1071563" y="4286250"/>
            <a:ext cx="928687" cy="1571625"/>
          </a:xfrm>
          <a:prstGeom prst="roundRect">
            <a:avLst>
              <a:gd name="adj" fmla="val 10000"/>
            </a:avLst>
          </a:prstGeom>
          <a:blipFill rotWithShape="0">
            <a:blip r:embed="rId9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37 Rectángulo redondeado"/>
          <p:cNvSpPr/>
          <p:nvPr/>
        </p:nvSpPr>
        <p:spPr>
          <a:xfrm>
            <a:off x="2143125" y="1643063"/>
            <a:ext cx="928688" cy="1592262"/>
          </a:xfrm>
          <a:prstGeom prst="roundRect">
            <a:avLst>
              <a:gd name="adj" fmla="val 10000"/>
            </a:avLst>
          </a:prstGeom>
          <a:blipFill rotWithShape="0">
            <a:blip r:embed="rId10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38 Rectángulo redondeado"/>
          <p:cNvSpPr/>
          <p:nvPr/>
        </p:nvSpPr>
        <p:spPr>
          <a:xfrm>
            <a:off x="2143125" y="4357688"/>
            <a:ext cx="928688" cy="1571625"/>
          </a:xfrm>
          <a:prstGeom prst="roundRect">
            <a:avLst>
              <a:gd name="adj" fmla="val 10000"/>
            </a:avLst>
          </a:prstGeom>
          <a:blipFill rotWithShape="0">
            <a:blip r:embed="rId11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39 Rectángulo redondeado"/>
          <p:cNvSpPr/>
          <p:nvPr/>
        </p:nvSpPr>
        <p:spPr>
          <a:xfrm>
            <a:off x="3214688" y="1643063"/>
            <a:ext cx="1000125" cy="1592262"/>
          </a:xfrm>
          <a:prstGeom prst="roundRect">
            <a:avLst>
              <a:gd name="adj" fmla="val 10000"/>
            </a:avLst>
          </a:prstGeom>
          <a:blipFill rotWithShape="0">
            <a:blip r:embed="rId1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40 Rectángulo redondeado"/>
          <p:cNvSpPr/>
          <p:nvPr/>
        </p:nvSpPr>
        <p:spPr>
          <a:xfrm>
            <a:off x="3214688" y="4357688"/>
            <a:ext cx="1000125" cy="1571625"/>
          </a:xfrm>
          <a:prstGeom prst="roundRect">
            <a:avLst>
              <a:gd name="adj" fmla="val 10000"/>
            </a:avLst>
          </a:prstGeom>
          <a:blipFill rotWithShape="0">
            <a:blip r:embed="rId1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41 Rectángulo redondeado"/>
          <p:cNvSpPr/>
          <p:nvPr/>
        </p:nvSpPr>
        <p:spPr>
          <a:xfrm>
            <a:off x="4357688" y="1643063"/>
            <a:ext cx="928687" cy="1558925"/>
          </a:xfrm>
          <a:prstGeom prst="roundRect">
            <a:avLst>
              <a:gd name="adj" fmla="val 10000"/>
            </a:avLst>
          </a:prstGeom>
          <a:blipFill rotWithShape="0">
            <a:blip r:embed="rId14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42 Rectángulo redondeado"/>
          <p:cNvSpPr/>
          <p:nvPr/>
        </p:nvSpPr>
        <p:spPr>
          <a:xfrm>
            <a:off x="4357688" y="4357688"/>
            <a:ext cx="928687" cy="1571625"/>
          </a:xfrm>
          <a:prstGeom prst="roundRect">
            <a:avLst>
              <a:gd name="adj" fmla="val 10000"/>
            </a:avLst>
          </a:prstGeom>
          <a:blipFill rotWithShape="0">
            <a:blip r:embed="rId15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43 Rectángulo redondeado"/>
          <p:cNvSpPr/>
          <p:nvPr/>
        </p:nvSpPr>
        <p:spPr>
          <a:xfrm>
            <a:off x="5500688" y="1643063"/>
            <a:ext cx="928687" cy="1562100"/>
          </a:xfrm>
          <a:prstGeom prst="roundRect">
            <a:avLst>
              <a:gd name="adj" fmla="val 10000"/>
            </a:avLst>
          </a:prstGeom>
          <a:blipFill rotWithShape="0">
            <a:blip r:embed="rId16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44 Rectángulo redondeado"/>
          <p:cNvSpPr/>
          <p:nvPr/>
        </p:nvSpPr>
        <p:spPr>
          <a:xfrm>
            <a:off x="5500688" y="4357688"/>
            <a:ext cx="1000125" cy="1571625"/>
          </a:xfrm>
          <a:prstGeom prst="roundRect">
            <a:avLst>
              <a:gd name="adj" fmla="val 10000"/>
            </a:avLst>
          </a:prstGeom>
          <a:blipFill rotWithShape="0">
            <a:blip r:embed="rId17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45 Rectángulo redondeado"/>
          <p:cNvSpPr/>
          <p:nvPr/>
        </p:nvSpPr>
        <p:spPr>
          <a:xfrm>
            <a:off x="6643688" y="1571625"/>
            <a:ext cx="1000125" cy="1604963"/>
          </a:xfrm>
          <a:prstGeom prst="roundRect">
            <a:avLst>
              <a:gd name="adj" fmla="val 10000"/>
            </a:avLst>
          </a:prstGeom>
          <a:blipFill rotWithShape="0">
            <a:blip r:embed="rId18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46 Rectángulo redondeado"/>
          <p:cNvSpPr/>
          <p:nvPr/>
        </p:nvSpPr>
        <p:spPr>
          <a:xfrm>
            <a:off x="6643688" y="4357688"/>
            <a:ext cx="928687" cy="1571625"/>
          </a:xfrm>
          <a:prstGeom prst="roundRect">
            <a:avLst>
              <a:gd name="adj" fmla="val 10000"/>
            </a:avLst>
          </a:prstGeom>
          <a:blipFill rotWithShape="0">
            <a:blip r:embed="rId19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47 Rectángulo redondeado"/>
          <p:cNvSpPr/>
          <p:nvPr/>
        </p:nvSpPr>
        <p:spPr>
          <a:xfrm>
            <a:off x="8215313" y="2928938"/>
            <a:ext cx="928687" cy="1571625"/>
          </a:xfrm>
          <a:prstGeom prst="roundRect">
            <a:avLst>
              <a:gd name="adj" fmla="val 10000"/>
            </a:avLst>
          </a:prstGeom>
          <a:blipFill rotWithShape="0">
            <a:blip r:embed="rId20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48 Flecha abajo"/>
          <p:cNvSpPr/>
          <p:nvPr/>
        </p:nvSpPr>
        <p:spPr>
          <a:xfrm>
            <a:off x="285720" y="414338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0" name="49 Flecha abajo"/>
          <p:cNvSpPr/>
          <p:nvPr/>
        </p:nvSpPr>
        <p:spPr>
          <a:xfrm>
            <a:off x="1285852" y="414338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1" name="50 Flecha abajo"/>
          <p:cNvSpPr/>
          <p:nvPr/>
        </p:nvSpPr>
        <p:spPr>
          <a:xfrm>
            <a:off x="2428860" y="414338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2" name="51 Flecha abajo"/>
          <p:cNvSpPr/>
          <p:nvPr/>
        </p:nvSpPr>
        <p:spPr>
          <a:xfrm>
            <a:off x="3500430" y="414338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3" name="52 Flecha abajo"/>
          <p:cNvSpPr/>
          <p:nvPr/>
        </p:nvSpPr>
        <p:spPr>
          <a:xfrm>
            <a:off x="4643438" y="4071942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4" name="53 Flecha abajo"/>
          <p:cNvSpPr/>
          <p:nvPr/>
        </p:nvSpPr>
        <p:spPr>
          <a:xfrm>
            <a:off x="5786446" y="4071942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5" name="54 Flecha abajo"/>
          <p:cNvSpPr/>
          <p:nvPr/>
        </p:nvSpPr>
        <p:spPr>
          <a:xfrm>
            <a:off x="6929454" y="4071942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6" name="55 Flecha abajo"/>
          <p:cNvSpPr/>
          <p:nvPr/>
        </p:nvSpPr>
        <p:spPr>
          <a:xfrm>
            <a:off x="6929454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7" name="56 Flecha abajo"/>
          <p:cNvSpPr/>
          <p:nvPr/>
        </p:nvSpPr>
        <p:spPr>
          <a:xfrm>
            <a:off x="5786446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8" name="57 Flecha abajo"/>
          <p:cNvSpPr/>
          <p:nvPr/>
        </p:nvSpPr>
        <p:spPr>
          <a:xfrm>
            <a:off x="4643438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9" name="58 Flecha abajo"/>
          <p:cNvSpPr/>
          <p:nvPr/>
        </p:nvSpPr>
        <p:spPr>
          <a:xfrm>
            <a:off x="3500430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0" name="59 Flecha abajo"/>
          <p:cNvSpPr/>
          <p:nvPr/>
        </p:nvSpPr>
        <p:spPr>
          <a:xfrm>
            <a:off x="2428860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1" name="60 Flecha abajo"/>
          <p:cNvSpPr/>
          <p:nvPr/>
        </p:nvSpPr>
        <p:spPr>
          <a:xfrm>
            <a:off x="1285852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3" name="62 Flecha abajo"/>
          <p:cNvSpPr/>
          <p:nvPr/>
        </p:nvSpPr>
        <p:spPr>
          <a:xfrm>
            <a:off x="8072462" y="3500438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54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0" y="1643063"/>
            <a:ext cx="928688" cy="1571625"/>
          </a:xfrm>
          <a:prstGeom prst="roundRect">
            <a:avLst>
              <a:gd name="adj" fmla="val 10000"/>
            </a:avLst>
          </a:prstGeom>
          <a:blipFill rotWithShape="0">
            <a:blip r:embed="rId21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61 Flecha abajo"/>
          <p:cNvSpPr/>
          <p:nvPr/>
        </p:nvSpPr>
        <p:spPr>
          <a:xfrm>
            <a:off x="285720" y="3071810"/>
            <a:ext cx="428628" cy="428628"/>
          </a:xfrm>
          <a:prstGeom prst="downArrow">
            <a:avLst/>
          </a:prstGeom>
          <a:gradFill>
            <a:gsLst>
              <a:gs pos="0">
                <a:srgbClr val="C00000"/>
              </a:gs>
              <a:gs pos="30000">
                <a:srgbClr val="FF0000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300000" lon="21299997" rev="1080000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6" name="85 Título"/>
          <p:cNvSpPr>
            <a:spLocks noGrp="1"/>
          </p:cNvSpPr>
          <p:nvPr>
            <p:ph type="title"/>
          </p:nvPr>
        </p:nvSpPr>
        <p:spPr>
          <a:xfrm>
            <a:off x="-540568" y="244031"/>
            <a:ext cx="5530936" cy="13990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2000" b="1" cap="all" spc="-1500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OBRAS</a:t>
            </a:r>
            <a:endParaRPr lang="es-ES" sz="1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2.2. Inocencia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6669" cy="479583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s-ES" dirty="0">
                <a:effectLst/>
              </a:rPr>
              <a:t>Para conseguir el horror máximo, Santiago tiene que ser </a:t>
            </a:r>
            <a:r>
              <a:rPr lang="es-ES" dirty="0" smtClean="0">
                <a:effectLst/>
              </a:rPr>
              <a:t>inocente. </a:t>
            </a:r>
          </a:p>
          <a:p>
            <a:pPr>
              <a:defRPr/>
            </a:pPr>
            <a:r>
              <a:rPr lang="es-ES" dirty="0" smtClean="0">
                <a:effectLst/>
              </a:rPr>
              <a:t>Es </a:t>
            </a:r>
            <a:r>
              <a:rPr lang="es-ES" b="1" dirty="0">
                <a:effectLst/>
              </a:rPr>
              <a:t>entregado</a:t>
            </a:r>
            <a:r>
              <a:rPr lang="es-ES" dirty="0">
                <a:effectLst/>
              </a:rPr>
              <a:t> al verdugo por su propia </a:t>
            </a:r>
            <a:r>
              <a:rPr lang="es-ES" b="1" dirty="0" smtClean="0">
                <a:solidFill>
                  <a:srgbClr val="FF0000"/>
                </a:solidFill>
                <a:effectLst/>
              </a:rPr>
              <a:t>madre</a:t>
            </a:r>
            <a:r>
              <a:rPr lang="es-ES" dirty="0">
                <a:effectLst/>
              </a:rPr>
              <a:t>.</a:t>
            </a:r>
            <a:r>
              <a:rPr lang="es-ES" dirty="0" smtClean="0">
                <a:effectLst/>
              </a:rPr>
              <a:t> </a:t>
            </a:r>
          </a:p>
          <a:p>
            <a:pPr>
              <a:defRPr/>
            </a:pPr>
            <a:r>
              <a:rPr lang="es-ES" dirty="0" smtClean="0">
                <a:effectLst/>
              </a:rPr>
              <a:t>No </a:t>
            </a:r>
            <a:r>
              <a:rPr lang="es-ES" dirty="0">
                <a:effectLst/>
              </a:rPr>
              <a:t>falta el </a:t>
            </a:r>
            <a:r>
              <a:rPr lang="es-ES" b="1" dirty="0">
                <a:solidFill>
                  <a:srgbClr val="FF0000"/>
                </a:solidFill>
                <a:effectLst/>
              </a:rPr>
              <a:t>coro</a:t>
            </a:r>
            <a:r>
              <a:rPr lang="es-ES" dirty="0">
                <a:solidFill>
                  <a:srgbClr val="FF0000"/>
                </a:solidFill>
                <a:effectLst/>
              </a:rPr>
              <a:t> </a:t>
            </a:r>
            <a:r>
              <a:rPr lang="es-ES" dirty="0">
                <a:effectLst/>
              </a:rPr>
              <a:t>propio de toda tragedia: el pueblo, que regresaba del puerto, empezó a tomar  posiciones en la plaza para presenciar el crimen. </a:t>
            </a:r>
            <a:endParaRPr lang="es-ES" dirty="0" smtClean="0">
              <a:effectLst/>
            </a:endParaRPr>
          </a:p>
          <a:p>
            <a:pPr>
              <a:defRPr/>
            </a:pPr>
            <a:r>
              <a:rPr lang="es-ES" dirty="0" smtClean="0">
                <a:effectLst/>
              </a:rPr>
              <a:t>La fatalidad es imparable, inexorable, pero no es ciega. El relato saca a la luz todas las motivaciones entrecruzadas para que ocurra el hecho trágico.</a:t>
            </a:r>
            <a:endParaRPr lang="es-ES" dirty="0">
              <a:effectLst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10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548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2700" dirty="0" smtClean="0">
                <a:effectLst/>
              </a:rPr>
              <a:t>3. DOBLE DESENLACE: FOLLETINESCO Y TRÁGICO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666" y="1403351"/>
            <a:ext cx="8226669" cy="47228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2800" dirty="0">
                <a:effectLst/>
              </a:rPr>
              <a:t>A</a:t>
            </a:r>
            <a:r>
              <a:rPr lang="es-ES" sz="2800" dirty="0" smtClean="0">
                <a:effectLst/>
              </a:rPr>
              <a:t>l </a:t>
            </a:r>
            <a:r>
              <a:rPr lang="es-ES" sz="2800" dirty="0">
                <a:effectLst/>
              </a:rPr>
              <a:t>enterarse del </a:t>
            </a:r>
            <a:r>
              <a:rPr lang="es-ES" sz="2800" dirty="0" smtClean="0">
                <a:effectLst/>
              </a:rPr>
              <a:t>crimen, en 1951, Garc</a:t>
            </a:r>
            <a:r>
              <a:rPr lang="es-ES" sz="2800" dirty="0" smtClean="0"/>
              <a:t>ía Márquez se sentó</a:t>
            </a:r>
            <a:r>
              <a:rPr lang="es-ES" sz="2800" dirty="0" smtClean="0">
                <a:effectLst/>
              </a:rPr>
              <a:t> a </a:t>
            </a:r>
            <a:r>
              <a:rPr lang="es-ES" sz="2800" dirty="0">
                <a:effectLst/>
              </a:rPr>
              <a:t>escribir el reportaje porque le interesaba el </a:t>
            </a:r>
            <a:r>
              <a:rPr lang="es-ES" sz="2800" dirty="0">
                <a:solidFill>
                  <a:srgbClr val="FF0000"/>
                </a:solidFill>
                <a:effectLst/>
              </a:rPr>
              <a:t>tema literario de la responsabilidad </a:t>
            </a:r>
            <a:r>
              <a:rPr lang="es-ES" sz="2800" dirty="0" smtClean="0">
                <a:solidFill>
                  <a:srgbClr val="FF0000"/>
                </a:solidFill>
                <a:effectLst/>
              </a:rPr>
              <a:t>colectiva. </a:t>
            </a:r>
            <a:endParaRPr lang="es-ES" sz="2800" dirty="0" smtClean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Su </a:t>
            </a:r>
            <a:r>
              <a:rPr lang="es-ES" sz="2800" dirty="0">
                <a:effectLst/>
              </a:rPr>
              <a:t>madre le rogó que no lo hiciera mientras viviese la madre del muerto. </a:t>
            </a:r>
            <a:endParaRPr lang="es-ES" sz="2800" dirty="0" smtClean="0">
              <a:effectLst/>
            </a:endParaRPr>
          </a:p>
          <a:p>
            <a:pPr>
              <a:defRPr/>
            </a:pPr>
            <a:r>
              <a:rPr lang="es-ES" sz="2800" dirty="0"/>
              <a:t>L</a:t>
            </a:r>
            <a:r>
              <a:rPr lang="es-ES" sz="2800" dirty="0" smtClean="0">
                <a:effectLst/>
              </a:rPr>
              <a:t>a </a:t>
            </a:r>
            <a:r>
              <a:rPr lang="es-ES" sz="2800" dirty="0">
                <a:effectLst/>
              </a:rPr>
              <a:t>idea de transformar el hecho real en novela le vino cuando escuchó rumores de que los esposos separados la misma noche de bodas estaban viviendo juntos en </a:t>
            </a:r>
            <a:r>
              <a:rPr lang="es-ES" sz="2800" dirty="0" smtClean="0">
                <a:effectLst/>
              </a:rPr>
              <a:t>Manaure.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Ese desenlace anticipado </a:t>
            </a:r>
            <a:r>
              <a:rPr lang="es-ES" sz="2800" dirty="0">
                <a:effectLst/>
              </a:rPr>
              <a:t>a la historia trágica </a:t>
            </a:r>
            <a:r>
              <a:rPr lang="es-ES" sz="2800" dirty="0" smtClean="0">
                <a:effectLst/>
              </a:rPr>
              <a:t>intercala una </a:t>
            </a:r>
            <a:r>
              <a:rPr lang="es-ES" sz="2800" dirty="0">
                <a:effectLst/>
              </a:rPr>
              <a:t>historia de </a:t>
            </a:r>
            <a:r>
              <a:rPr lang="es-ES" sz="2800" dirty="0" smtClean="0">
                <a:effectLst/>
              </a:rPr>
              <a:t>amor</a:t>
            </a:r>
            <a:r>
              <a:rPr lang="es-ES" sz="2800" dirty="0" smtClean="0"/>
              <a:t>,</a:t>
            </a:r>
            <a:r>
              <a:rPr lang="es-ES" sz="2800" dirty="0" smtClean="0">
                <a:effectLst/>
              </a:rPr>
              <a:t> propia </a:t>
            </a:r>
            <a:r>
              <a:rPr lang="es-ES" sz="2800" dirty="0">
                <a:effectLst/>
              </a:rPr>
              <a:t>del </a:t>
            </a:r>
            <a:r>
              <a:rPr lang="es-ES" sz="2800" dirty="0" smtClean="0">
                <a:effectLst/>
              </a:rPr>
              <a:t>folletín, y desvincula a los dos esposos de la vorágine desatada hasta el final.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90159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4.1. NARRADOR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4108" y="1366838"/>
            <a:ext cx="8226669" cy="549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000" dirty="0" smtClean="0">
                <a:effectLst/>
              </a:rPr>
              <a:t>Narrador: </a:t>
            </a:r>
            <a:r>
              <a:rPr lang="es-ES" sz="2000" dirty="0">
                <a:effectLst/>
              </a:rPr>
              <a:t>personaje secundario.</a:t>
            </a:r>
          </a:p>
          <a:p>
            <a:pPr>
              <a:defRPr/>
            </a:pPr>
            <a:r>
              <a:rPr lang="es-ES" sz="2000" dirty="0">
                <a:effectLst/>
              </a:rPr>
              <a:t>2 </a:t>
            </a:r>
            <a:r>
              <a:rPr lang="es-ES" sz="2000" dirty="0" smtClean="0">
                <a:effectLst/>
              </a:rPr>
              <a:t>perspectivas: 1</a:t>
            </a:r>
            <a:r>
              <a:rPr lang="es-ES" sz="2000" dirty="0">
                <a:effectLst/>
              </a:rPr>
              <a:t>) </a:t>
            </a:r>
            <a:r>
              <a:rPr lang="es-ES" sz="2000" dirty="0" smtClean="0"/>
              <a:t>Reportero </a:t>
            </a:r>
            <a:r>
              <a:rPr lang="es-ES" sz="2000" u="sng" dirty="0"/>
              <a:t>o</a:t>
            </a:r>
            <a:r>
              <a:rPr lang="es-ES" sz="2000" u="sng" dirty="0" smtClean="0">
                <a:effectLst/>
              </a:rPr>
              <a:t>mnisciente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>
                <a:effectLst/>
              </a:rPr>
              <a:t>en 3ª </a:t>
            </a:r>
            <a:r>
              <a:rPr lang="es-ES" sz="2000" dirty="0" smtClean="0">
                <a:effectLst/>
              </a:rPr>
              <a:t>persona</a:t>
            </a:r>
            <a:endParaRPr lang="es-ES" sz="2000" dirty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b="1" dirty="0" smtClean="0">
                <a:effectLst/>
              </a:rPr>
              <a:t>	</a:t>
            </a:r>
            <a:r>
              <a:rPr lang="es-ES" sz="2000" b="1" dirty="0">
                <a:effectLst/>
              </a:rPr>
              <a:t>	</a:t>
            </a:r>
            <a:r>
              <a:rPr lang="es-ES" sz="2000" b="1" dirty="0" smtClean="0">
                <a:effectLst/>
              </a:rPr>
              <a:t>    </a:t>
            </a:r>
            <a:r>
              <a:rPr lang="es-ES" sz="2000" dirty="0" smtClean="0">
                <a:effectLst/>
              </a:rPr>
              <a:t>2</a:t>
            </a:r>
            <a:r>
              <a:rPr lang="es-ES" sz="2000" dirty="0">
                <a:effectLst/>
              </a:rPr>
              <a:t>) </a:t>
            </a:r>
            <a:r>
              <a:rPr lang="es-ES" sz="2000" u="sng" dirty="0">
                <a:effectLst/>
              </a:rPr>
              <a:t>Testigo</a:t>
            </a:r>
            <a:r>
              <a:rPr lang="es-ES" sz="2000" dirty="0">
                <a:effectLst/>
              </a:rPr>
              <a:t> en </a:t>
            </a:r>
            <a:r>
              <a:rPr lang="es-ES" sz="2000" dirty="0" smtClean="0">
                <a:effectLst/>
              </a:rPr>
              <a:t>1ª </a:t>
            </a:r>
            <a:r>
              <a:rPr lang="es-ES" sz="2000" dirty="0" smtClean="0">
                <a:effectLst/>
              </a:rPr>
              <a:t>persona</a:t>
            </a:r>
            <a:r>
              <a:rPr lang="es-ES" sz="2400" dirty="0" smtClean="0">
                <a:effectLst/>
              </a:rPr>
              <a:t>: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516284"/>
              </p:ext>
            </p:extLst>
          </p:nvPr>
        </p:nvGraphicFramePr>
        <p:xfrm>
          <a:off x="1115616" y="2708920"/>
          <a:ext cx="6106257" cy="2166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8310"/>
                <a:gridCol w="2407947"/>
              </a:tblGrid>
              <a:tr h="337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Omnisciente</a:t>
                      </a:r>
                      <a:endParaRPr lang="es-E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Testigo</a:t>
                      </a:r>
                      <a:endParaRPr lang="es-E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</a:tr>
              <a:tr h="30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3ª persona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1ª persona</a:t>
                      </a:r>
                      <a:endParaRPr lang="es-E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</a:tr>
              <a:tr h="30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Neutral: reconstruye los hechos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Investigador 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</a:tr>
              <a:tr h="6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Distanciado de los hechos</a:t>
                      </a:r>
                      <a:endParaRPr lang="es-E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Seguro de la inocencia de </a:t>
                      </a:r>
                      <a:r>
                        <a:rPr lang="es-ES" sz="2000" dirty="0" err="1">
                          <a:effectLst/>
                        </a:rPr>
                        <a:t>Nasar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</a:tr>
              <a:tr h="609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Presenta interioridades de los personajes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Relata lo que ve</a:t>
                      </a:r>
                      <a:endParaRPr lang="es-E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027" marR="41027" marT="0" marB="0"/>
                </a:tc>
              </a:tr>
            </a:tbl>
          </a:graphicData>
        </a:graphic>
      </p:graphicFrame>
      <p:sp>
        <p:nvSpPr>
          <p:cNvPr id="13336" name="AutoShape 4"/>
          <p:cNvSpPr>
            <a:spLocks noChangeArrowheads="1"/>
          </p:cNvSpPr>
          <p:nvPr/>
        </p:nvSpPr>
        <p:spPr bwMode="auto">
          <a:xfrm rot="5400000">
            <a:off x="3749431" y="4848076"/>
            <a:ext cx="584200" cy="914400"/>
          </a:xfrm>
          <a:custGeom>
            <a:avLst/>
            <a:gdLst>
              <a:gd name="T0" fmla="*/ 11867888 w 21600"/>
              <a:gd name="T1" fmla="*/ 0 h 21600"/>
              <a:gd name="T2" fmla="*/ 0 w 21600"/>
              <a:gd name="T3" fmla="*/ 22703772 h 21600"/>
              <a:gd name="T4" fmla="*/ 11867888 w 21600"/>
              <a:gd name="T5" fmla="*/ 45407545 h 21600"/>
              <a:gd name="T6" fmla="*/ 15823841 w 21600"/>
              <a:gd name="T7" fmla="*/ 227037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37" name="9 Rectángulo"/>
          <p:cNvSpPr>
            <a:spLocks noChangeArrowheads="1"/>
          </p:cNvSpPr>
          <p:nvPr/>
        </p:nvSpPr>
        <p:spPr bwMode="auto">
          <a:xfrm>
            <a:off x="989892" y="5635625"/>
            <a:ext cx="768656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200" b="1" dirty="0" smtClean="0"/>
              <a:t>crea </a:t>
            </a:r>
            <a:r>
              <a:rPr lang="es-ES" sz="3200" b="1" dirty="0"/>
              <a:t>mayor ilusión de </a:t>
            </a:r>
            <a:r>
              <a:rPr lang="es-ES" sz="3200" b="1" dirty="0" smtClean="0"/>
              <a:t>realidad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398571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/>
              <a:t>4.2. REPORTERO omnisciente en 3ª persona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s-ES" dirty="0" smtClean="0"/>
              <a:t>Parece  colocarse fuera de la historia (</a:t>
            </a:r>
            <a:r>
              <a:rPr lang="es-ES" dirty="0" err="1" smtClean="0"/>
              <a:t>extradiegético</a:t>
            </a:r>
            <a:r>
              <a:rPr lang="es-ES" dirty="0" smtClean="0"/>
              <a:t>)</a:t>
            </a:r>
            <a:r>
              <a:rPr lang="es-ES" dirty="0" smtClean="0">
                <a:effectLst/>
              </a:rPr>
              <a:t>, como si conociera todo por invenci</a:t>
            </a:r>
            <a:r>
              <a:rPr lang="es-ES" dirty="0" smtClean="0"/>
              <a:t>ón propia, incluso</a:t>
            </a:r>
            <a:r>
              <a:rPr lang="es-ES" dirty="0" smtClean="0">
                <a:effectLst/>
              </a:rPr>
              <a:t> </a:t>
            </a:r>
            <a:r>
              <a:rPr lang="es-ES" dirty="0">
                <a:effectLst/>
              </a:rPr>
              <a:t>las interioridades de los personajes.  </a:t>
            </a:r>
            <a:endParaRPr lang="es-ES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/>
              <a:t>	«</a:t>
            </a:r>
            <a:r>
              <a:rPr lang="es-ES" sz="2800" i="1" dirty="0" smtClean="0"/>
              <a:t>El </a:t>
            </a:r>
            <a:r>
              <a:rPr lang="es-ES" sz="2800" i="1" dirty="0"/>
              <a:t>día en que lo iban a matar, Santiago </a:t>
            </a:r>
            <a:r>
              <a:rPr lang="es-ES" sz="2800" i="1" dirty="0" err="1"/>
              <a:t>Nasar</a:t>
            </a:r>
            <a:r>
              <a:rPr lang="es-ES" sz="2800" i="1" dirty="0"/>
              <a:t> se levantó a las 5.30 de la mañana </a:t>
            </a:r>
            <a:r>
              <a:rPr lang="es-ES" sz="2800" i="1" dirty="0" smtClean="0"/>
              <a:t>para esperar </a:t>
            </a:r>
            <a:r>
              <a:rPr lang="es-ES" sz="2800" i="1" dirty="0"/>
              <a:t>el buque en que llegaba el obispo. Había soñado que atravesaba un bosque </a:t>
            </a:r>
            <a:r>
              <a:rPr lang="es-ES" sz="2800" i="1" dirty="0" smtClean="0"/>
              <a:t>de higuerones </a:t>
            </a:r>
            <a:r>
              <a:rPr lang="es-ES" sz="2800" i="1" dirty="0"/>
              <a:t>donde caía una llovizna tierna, y por un instante fue feliz en el sueño, pero </a:t>
            </a:r>
            <a:r>
              <a:rPr lang="es-ES" sz="2800" i="1" dirty="0" smtClean="0"/>
              <a:t>al despertar </a:t>
            </a:r>
            <a:r>
              <a:rPr lang="es-ES" sz="2800" i="1" dirty="0"/>
              <a:t>se sintió por completo salpicado de cagada de </a:t>
            </a:r>
            <a:r>
              <a:rPr lang="es-ES" sz="2800" i="1" dirty="0" smtClean="0"/>
              <a:t>pájaros»</a:t>
            </a:r>
            <a:r>
              <a:rPr lang="es-ES" dirty="0" smtClean="0"/>
              <a:t>.</a:t>
            </a:r>
            <a:endParaRPr lang="es-ES" dirty="0">
              <a:effectLst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877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dirty="0" smtClean="0"/>
              <a:t>4.3. TESTIGO: personaje secundario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501105"/>
            <a:ext cx="8433815" cy="53546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" dirty="0" smtClean="0">
                <a:effectLst/>
              </a:rPr>
              <a:t>Primera persona: investigador que ha hablado con los personajes y reconstruido la historia, seguro de la inocencia de Santiago </a:t>
            </a:r>
            <a:r>
              <a:rPr lang="es-ES" dirty="0" err="1" smtClean="0">
                <a:effectLst/>
              </a:rPr>
              <a:t>Nasar</a:t>
            </a:r>
            <a:r>
              <a:rPr lang="es-ES" dirty="0" smtClean="0">
                <a:effectLst/>
              </a:rPr>
              <a:t>.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  <a:r>
              <a:rPr lang="es-ES" sz="2400" dirty="0" smtClean="0"/>
              <a:t>«</a:t>
            </a:r>
            <a:r>
              <a:rPr lang="es-ES" sz="2400" i="1" dirty="0" smtClean="0"/>
              <a:t>Yo </a:t>
            </a:r>
            <a:r>
              <a:rPr lang="es-ES" sz="2400" i="1" dirty="0"/>
              <a:t>conservaba un recuerdo muy confuso de la fiesta antes de que hubiera </a:t>
            </a:r>
            <a:r>
              <a:rPr lang="es-ES" sz="2400" i="1" dirty="0" smtClean="0"/>
              <a:t>decidido rescatarla </a:t>
            </a:r>
            <a:r>
              <a:rPr lang="es-ES" sz="2400" i="1" dirty="0"/>
              <a:t>a pedazos de la memoria ajena. Durante años se siguió hablando en mi </a:t>
            </a:r>
            <a:r>
              <a:rPr lang="es-ES" sz="2400" i="1" dirty="0" smtClean="0"/>
              <a:t>casa de </a:t>
            </a:r>
            <a:r>
              <a:rPr lang="es-ES" sz="2400" i="1" dirty="0"/>
              <a:t>que mi padre había vuelto a tocar el violín de su juventud en honor de los </a:t>
            </a:r>
            <a:r>
              <a:rPr lang="es-ES" sz="2400" i="1" dirty="0" smtClean="0"/>
              <a:t>recién casados</a:t>
            </a:r>
            <a:r>
              <a:rPr lang="es-ES" sz="2400" i="1" dirty="0"/>
              <a:t>, que mi hermana la monja bailó un merengue con su hábito de tornera, y que </a:t>
            </a:r>
            <a:r>
              <a:rPr lang="es-ES" sz="2400" i="1" dirty="0" smtClean="0"/>
              <a:t>el doctor Dionisio </a:t>
            </a:r>
            <a:r>
              <a:rPr lang="es-ES" sz="2400" i="1" dirty="0" err="1" smtClean="0"/>
              <a:t>Iguarán</a:t>
            </a:r>
            <a:r>
              <a:rPr lang="es-ES" sz="2400" i="1" dirty="0"/>
              <a:t>, que era primo hermano de mi </a:t>
            </a:r>
            <a:r>
              <a:rPr lang="es-ES" sz="2400" i="1" dirty="0" smtClean="0"/>
              <a:t>madre, consiguió </a:t>
            </a:r>
            <a:r>
              <a:rPr lang="es-ES" sz="2400" i="1" dirty="0"/>
              <a:t>que se </a:t>
            </a:r>
            <a:r>
              <a:rPr lang="es-ES" sz="2400" i="1" dirty="0" smtClean="0"/>
              <a:t>lo llevaran </a:t>
            </a:r>
            <a:r>
              <a:rPr lang="es-ES" sz="2400" i="1" dirty="0"/>
              <a:t>en el buque oficial para no estar aquí al día siguiente cuando viniera el </a:t>
            </a:r>
            <a:r>
              <a:rPr lang="es-ES" sz="2400" i="1" dirty="0" smtClean="0"/>
              <a:t>obispo. En </a:t>
            </a:r>
            <a:r>
              <a:rPr lang="es-ES" sz="2400" i="1" dirty="0"/>
              <a:t>el curso de las indagaciones para esta crónica recobré numerosas </a:t>
            </a:r>
            <a:r>
              <a:rPr lang="es-ES" sz="2400" i="1" dirty="0" smtClean="0"/>
              <a:t>vivencias».</a:t>
            </a:r>
          </a:p>
        </p:txBody>
      </p:sp>
    </p:spTree>
    <p:extLst>
      <p:ext uri="{BB962C8B-B14F-4D97-AF65-F5344CB8AC3E}">
        <p14:creationId xmlns:p14="http://schemas.microsoft.com/office/powerpoint/2010/main" val="2310502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effectLst/>
              </a:rPr>
              <a:t>4.4. Perspectiva </a:t>
            </a:r>
            <a:r>
              <a:rPr lang="es-ES" dirty="0">
                <a:effectLst/>
              </a:rPr>
              <a:t>múltiple</a:t>
            </a:r>
            <a:r>
              <a:rPr lang="es-ES" dirty="0" smtClean="0">
                <a:effectLst/>
              </a:rPr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82403" cy="49514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s-ES" sz="2800" dirty="0" smtClean="0">
                <a:effectLst/>
              </a:rPr>
              <a:t>narrador </a:t>
            </a:r>
            <a:r>
              <a:rPr lang="es-ES" sz="2800" dirty="0" smtClean="0">
                <a:effectLst/>
              </a:rPr>
              <a:t>omnisciente; </a:t>
            </a:r>
            <a:endParaRPr lang="es-ES" sz="2800" dirty="0" smtClean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narrador </a:t>
            </a:r>
            <a:r>
              <a:rPr lang="es-ES" sz="2800" dirty="0">
                <a:effectLst/>
              </a:rPr>
              <a:t>personaje </a:t>
            </a:r>
            <a:r>
              <a:rPr lang="es-ES" sz="2800" dirty="0" smtClean="0">
                <a:effectLst/>
              </a:rPr>
              <a:t>secundario: sus </a:t>
            </a:r>
            <a:r>
              <a:rPr lang="es-ES" sz="2800" dirty="0" smtClean="0">
                <a:effectLst/>
              </a:rPr>
              <a:t>recuerdos;</a:t>
            </a:r>
            <a:endParaRPr lang="es-ES" sz="2800" dirty="0" smtClean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los </a:t>
            </a:r>
            <a:r>
              <a:rPr lang="es-ES" sz="2800" dirty="0" smtClean="0">
                <a:effectLst/>
              </a:rPr>
              <a:t>testigos; </a:t>
            </a:r>
            <a:endParaRPr lang="es-ES" sz="2800" dirty="0" smtClean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los protagonistas: “</a:t>
            </a:r>
            <a:r>
              <a:rPr lang="es-ES" sz="2800" i="1" dirty="0" smtClean="0">
                <a:effectLst/>
              </a:rPr>
              <a:t>Poncio Vicario, el padre, murió poco después. ‘Se lo llevó la pena moral’, me dijo Ángela Vicario”</a:t>
            </a:r>
            <a:endParaRPr lang="es-ES" sz="2800" dirty="0" smtClean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las </a:t>
            </a:r>
            <a:r>
              <a:rPr lang="es-ES" sz="2800" dirty="0">
                <a:effectLst/>
              </a:rPr>
              <a:t>fuentes </a:t>
            </a:r>
            <a:r>
              <a:rPr lang="es-ES" sz="2800" dirty="0" smtClean="0">
                <a:effectLst/>
              </a:rPr>
              <a:t>escritas:</a:t>
            </a:r>
          </a:p>
          <a:p>
            <a:pPr lvl="1">
              <a:defRPr/>
            </a:pPr>
            <a:r>
              <a:rPr lang="es-ES" sz="2400" u="sng" dirty="0" smtClean="0"/>
              <a:t>S</a:t>
            </a:r>
            <a:r>
              <a:rPr lang="es-ES" sz="2400" u="sng" dirty="0" smtClean="0">
                <a:effectLst/>
              </a:rPr>
              <a:t>umario</a:t>
            </a:r>
            <a:r>
              <a:rPr lang="es-ES" sz="2400" dirty="0" smtClean="0"/>
              <a:t> del juicio:</a:t>
            </a:r>
            <a:r>
              <a:rPr lang="es-ES" sz="2400" dirty="0" smtClean="0">
                <a:effectLst/>
              </a:rPr>
              <a:t>  </a:t>
            </a:r>
            <a:r>
              <a:rPr lang="es-ES" sz="2400" i="1" dirty="0">
                <a:effectLst/>
              </a:rPr>
              <a:t>“En el sumario declararon: </a:t>
            </a:r>
            <a:r>
              <a:rPr lang="es-ES" sz="2400" i="1" dirty="0" smtClean="0">
                <a:effectLst/>
              </a:rPr>
              <a:t>Nos </a:t>
            </a:r>
            <a:r>
              <a:rPr lang="es-ES" sz="2400" i="1" dirty="0">
                <a:effectLst/>
              </a:rPr>
              <a:t>dijo el milagro pero no el </a:t>
            </a:r>
            <a:r>
              <a:rPr lang="es-ES" sz="2400" i="1" dirty="0" smtClean="0">
                <a:effectLst/>
              </a:rPr>
              <a:t>santo”.</a:t>
            </a:r>
            <a:endParaRPr lang="es-ES" sz="2400" i="1" dirty="0" smtClean="0">
              <a:effectLst/>
            </a:endParaRPr>
          </a:p>
          <a:p>
            <a:pPr lvl="1">
              <a:defRPr/>
            </a:pPr>
            <a:r>
              <a:rPr lang="es-ES" sz="2400" u="sng" dirty="0" smtClean="0">
                <a:effectLst/>
              </a:rPr>
              <a:t>El </a:t>
            </a:r>
            <a:r>
              <a:rPr lang="es-ES" sz="2400" u="sng" dirty="0">
                <a:effectLst/>
              </a:rPr>
              <a:t>informe de la autopsia</a:t>
            </a:r>
            <a:r>
              <a:rPr lang="es-ES" sz="2400" dirty="0">
                <a:effectLst/>
              </a:rPr>
              <a:t>: “E</a:t>
            </a:r>
            <a:r>
              <a:rPr lang="es-ES" sz="2400" i="1" dirty="0">
                <a:effectLst/>
              </a:rPr>
              <a:t>l informe dice: “Parecía un estigma del Crucificado</a:t>
            </a:r>
            <a:r>
              <a:rPr lang="es-ES" sz="2400" i="1" dirty="0" smtClean="0">
                <a:effectLst/>
              </a:rPr>
              <a:t>”.</a:t>
            </a:r>
            <a:r>
              <a:rPr lang="es-ES" sz="2400" dirty="0" smtClean="0">
                <a:effectLst/>
              </a:rPr>
              <a:t> </a:t>
            </a:r>
            <a:endParaRPr lang="es-ES" sz="2400" dirty="0" smtClean="0">
              <a:effectLst/>
            </a:endParaRPr>
          </a:p>
          <a:p>
            <a:pPr lvl="1">
              <a:defRPr/>
            </a:pPr>
            <a:r>
              <a:rPr lang="es-ES" sz="2400" u="sng" dirty="0" smtClean="0">
                <a:effectLst/>
              </a:rPr>
              <a:t>Cartas</a:t>
            </a:r>
            <a:r>
              <a:rPr lang="es-ES" sz="2400" dirty="0" smtClean="0">
                <a:effectLst/>
              </a:rPr>
              <a:t>: </a:t>
            </a:r>
            <a:r>
              <a:rPr lang="es-ES" sz="2400" dirty="0" smtClean="0">
                <a:effectLst/>
              </a:rPr>
              <a:t>“</a:t>
            </a:r>
            <a:r>
              <a:rPr lang="es-ES" sz="2400" i="1" dirty="0" smtClean="0">
                <a:effectLst/>
              </a:rPr>
              <a:t>En </a:t>
            </a:r>
            <a:r>
              <a:rPr lang="es-ES" sz="2400" i="1" dirty="0">
                <a:effectLst/>
              </a:rPr>
              <a:t>la carta siguiente me decía: ‘El hombre raro se llama Bayardo San Román, y todo el mundo dice que es encantador, pero yo no lo he visto</a:t>
            </a:r>
            <a:r>
              <a:rPr lang="es-ES" sz="2400" i="1" dirty="0" smtClean="0">
                <a:effectLst/>
              </a:rPr>
              <a:t>’.</a:t>
            </a:r>
            <a:endParaRPr lang="es-ES" sz="2400" i="1" dirty="0">
              <a:effectLst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1613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344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dirty="0" smtClean="0">
                <a:effectLst/>
              </a:rPr>
              <a:t>4.5. AUTOR IMPLÍCITO</a:t>
            </a:r>
            <a:r>
              <a:rPr lang="es-ES" sz="2800" dirty="0" smtClean="0">
                <a:effectLst/>
              </a:rPr>
              <a:t>: </a:t>
            </a:r>
            <a:r>
              <a:rPr lang="es-ES" sz="2800" u="sng" dirty="0" smtClean="0">
                <a:effectLst/>
              </a:rPr>
              <a:t>Gabriel </a:t>
            </a:r>
            <a:r>
              <a:rPr lang="es-ES" sz="2800" u="sng" dirty="0" smtClean="0">
                <a:effectLst/>
              </a:rPr>
              <a:t>García Márquez</a:t>
            </a:r>
            <a:endParaRPr lang="es-ES" sz="2800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54152" cy="4398240"/>
          </a:xfrm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es-ES_tradnl" i="1" dirty="0"/>
              <a:t>Juego entre realidad y ficción:  </a:t>
            </a:r>
            <a:r>
              <a:rPr lang="es-ES_tradnl" i="1" dirty="0" smtClean="0"/>
              <a:t>algunos datos que identifican al narrador son </a:t>
            </a:r>
            <a:r>
              <a:rPr lang="es-ES_tradnl" i="1" dirty="0"/>
              <a:t>parcialmente autobiográficos y se refieren a la familia de García </a:t>
            </a:r>
            <a:r>
              <a:rPr lang="es-ES_tradnl" i="1" dirty="0" smtClean="0"/>
              <a:t>Márquez y a él mismo.</a:t>
            </a:r>
            <a:endParaRPr lang="es-ES" dirty="0"/>
          </a:p>
          <a:p>
            <a:pPr marL="0" indent="0">
              <a:buFont typeface="Wingdings" pitchFamily="2" charset="2"/>
              <a:buNone/>
              <a:defRPr/>
            </a:pPr>
            <a:endParaRPr lang="es-ES" b="1" u="sng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b="1" u="sng" dirty="0" smtClean="0">
                <a:effectLst/>
              </a:rPr>
              <a:t>Datos</a:t>
            </a:r>
            <a:r>
              <a:rPr lang="es-ES" dirty="0" smtClean="0">
                <a:effectLst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s-ES" dirty="0" smtClean="0">
                <a:effectLst/>
              </a:rPr>
              <a:t>Su </a:t>
            </a:r>
            <a:r>
              <a:rPr lang="es-ES" dirty="0">
                <a:effectLst/>
              </a:rPr>
              <a:t>madre, Luisa </a:t>
            </a:r>
            <a:r>
              <a:rPr lang="es-ES" dirty="0" err="1">
                <a:effectLst/>
              </a:rPr>
              <a:t>Santiaga</a:t>
            </a:r>
            <a:r>
              <a:rPr lang="es-ES" dirty="0">
                <a:effectLst/>
              </a:rPr>
              <a:t> descendiente del coronel </a:t>
            </a:r>
            <a:r>
              <a:rPr lang="es-ES" dirty="0" smtClean="0">
                <a:effectLst/>
              </a:rPr>
              <a:t>Márquez. </a:t>
            </a:r>
            <a:endParaRPr lang="es-ES" dirty="0" smtClean="0">
              <a:effectLst/>
            </a:endParaRPr>
          </a:p>
          <a:p>
            <a:pPr>
              <a:buFontTx/>
              <a:buChar char="-"/>
              <a:defRPr/>
            </a:pPr>
            <a:r>
              <a:rPr lang="es-ES" dirty="0"/>
              <a:t>S</a:t>
            </a:r>
            <a:r>
              <a:rPr lang="es-ES" dirty="0" smtClean="0">
                <a:effectLst/>
              </a:rPr>
              <a:t>u </a:t>
            </a:r>
            <a:r>
              <a:rPr lang="es-ES" dirty="0">
                <a:effectLst/>
              </a:rPr>
              <a:t>hermana </a:t>
            </a:r>
            <a:r>
              <a:rPr lang="es-ES" dirty="0" smtClean="0">
                <a:effectLst/>
              </a:rPr>
              <a:t>Margot. </a:t>
            </a:r>
            <a:endParaRPr lang="es-ES" dirty="0" smtClean="0">
              <a:effectLst/>
            </a:endParaRPr>
          </a:p>
          <a:p>
            <a:pPr>
              <a:buFontTx/>
              <a:buChar char="-"/>
              <a:defRPr/>
            </a:pPr>
            <a:r>
              <a:rPr lang="es-ES" dirty="0"/>
              <a:t>S</a:t>
            </a:r>
            <a:r>
              <a:rPr lang="es-ES" dirty="0" smtClean="0">
                <a:effectLst/>
              </a:rPr>
              <a:t>u </a:t>
            </a:r>
            <a:r>
              <a:rPr lang="es-ES" dirty="0">
                <a:effectLst/>
              </a:rPr>
              <a:t>hermana </a:t>
            </a:r>
            <a:r>
              <a:rPr lang="es-ES" dirty="0" smtClean="0">
                <a:effectLst/>
              </a:rPr>
              <a:t>monja. </a:t>
            </a:r>
            <a:endParaRPr lang="es-ES" dirty="0" smtClean="0">
              <a:effectLst/>
            </a:endParaRPr>
          </a:p>
          <a:p>
            <a:pPr>
              <a:buFontTx/>
              <a:buChar char="-"/>
              <a:defRPr/>
            </a:pPr>
            <a:r>
              <a:rPr lang="es-ES" dirty="0"/>
              <a:t>S</a:t>
            </a:r>
            <a:r>
              <a:rPr lang="es-ES" dirty="0" smtClean="0">
                <a:effectLst/>
              </a:rPr>
              <a:t>u </a:t>
            </a:r>
            <a:r>
              <a:rPr lang="es-ES" dirty="0">
                <a:effectLst/>
              </a:rPr>
              <a:t>hermano Luis </a:t>
            </a:r>
            <a:r>
              <a:rPr lang="es-ES" dirty="0" smtClean="0">
                <a:effectLst/>
              </a:rPr>
              <a:t>Enrique. </a:t>
            </a:r>
            <a:endParaRPr lang="es-ES" dirty="0" smtClean="0">
              <a:effectLst/>
            </a:endParaRPr>
          </a:p>
          <a:p>
            <a:pPr>
              <a:buFontTx/>
              <a:buChar char="-"/>
              <a:defRPr/>
            </a:pPr>
            <a:r>
              <a:rPr lang="es-ES" dirty="0"/>
              <a:t>L</a:t>
            </a:r>
            <a:r>
              <a:rPr lang="es-ES" dirty="0" smtClean="0">
                <a:effectLst/>
              </a:rPr>
              <a:t>a </a:t>
            </a:r>
            <a:r>
              <a:rPr lang="es-ES" dirty="0">
                <a:effectLst/>
              </a:rPr>
              <a:t>niña Mercedes </a:t>
            </a:r>
            <a:r>
              <a:rPr lang="es-ES" dirty="0" err="1">
                <a:effectLst/>
              </a:rPr>
              <a:t>Barcha</a:t>
            </a:r>
            <a:r>
              <a:rPr lang="es-ES" dirty="0">
                <a:effectLst/>
              </a:rPr>
              <a:t>, a la cual se declara y </a:t>
            </a:r>
            <a:r>
              <a:rPr lang="es-ES" dirty="0" smtClean="0">
                <a:effectLst/>
              </a:rPr>
              <a:t>será, </a:t>
            </a:r>
            <a:r>
              <a:rPr lang="es-ES" dirty="0">
                <a:effectLst/>
              </a:rPr>
              <a:t>catorce años </a:t>
            </a:r>
            <a:r>
              <a:rPr lang="es-ES" dirty="0" smtClean="0">
                <a:effectLst/>
              </a:rPr>
              <a:t>después, </a:t>
            </a:r>
            <a:r>
              <a:rPr lang="es-ES" dirty="0">
                <a:effectLst/>
              </a:rPr>
              <a:t>su esposa.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208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effectLst/>
              </a:rPr>
              <a:t>5. </a:t>
            </a:r>
            <a:r>
              <a:rPr lang="es-ES" dirty="0"/>
              <a:t>V</a:t>
            </a:r>
            <a:r>
              <a:rPr lang="es-ES" dirty="0" smtClean="0"/>
              <a:t>arios </a:t>
            </a:r>
            <a:r>
              <a:rPr lang="es-ES" dirty="0" smtClean="0">
                <a:effectLst/>
              </a:rPr>
              <a:t>planos en el discurso: ACCIONES </a:t>
            </a:r>
            <a:r>
              <a:rPr lang="es-ES" dirty="0" smtClean="0">
                <a:effectLst/>
              </a:rPr>
              <a:t>en </a:t>
            </a:r>
            <a:r>
              <a:rPr lang="es-ES" dirty="0" smtClean="0">
                <a:effectLst/>
              </a:rPr>
              <a:t>distintos tiempos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8666" y="1600201"/>
            <a:ext cx="8226669" cy="47990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>
                <a:effectLst/>
              </a:rPr>
              <a:t>- </a:t>
            </a:r>
            <a:r>
              <a:rPr lang="es-ES" dirty="0"/>
              <a:t>L</a:t>
            </a:r>
            <a:r>
              <a:rPr lang="es-ES" dirty="0" smtClean="0">
                <a:effectLst/>
              </a:rPr>
              <a:t>a </a:t>
            </a:r>
            <a:r>
              <a:rPr lang="es-ES" u="sng" dirty="0">
                <a:effectLst/>
              </a:rPr>
              <a:t>reconstrucción</a:t>
            </a:r>
            <a:r>
              <a:rPr lang="es-ES" dirty="0">
                <a:effectLst/>
              </a:rPr>
              <a:t> </a:t>
            </a:r>
            <a:r>
              <a:rPr lang="es-ES" dirty="0" smtClean="0">
                <a:effectLst/>
              </a:rPr>
              <a:t>veintisiete </a:t>
            </a:r>
            <a:r>
              <a:rPr lang="es-ES" dirty="0">
                <a:effectLst/>
              </a:rPr>
              <a:t>años después: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>
                <a:effectLst/>
              </a:rPr>
              <a:t>	</a:t>
            </a:r>
            <a:r>
              <a:rPr lang="es-ES" sz="2400" dirty="0" smtClean="0">
                <a:effectLst/>
              </a:rPr>
              <a:t>- con comentarios personales del narrador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 smtClean="0">
                <a:effectLst/>
              </a:rPr>
              <a:t>	- comentarios de los personajes en estilo directo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>
                <a:effectLst/>
              </a:rPr>
              <a:t>- </a:t>
            </a:r>
            <a:r>
              <a:rPr lang="es-ES" dirty="0" smtClean="0">
                <a:effectLst/>
              </a:rPr>
              <a:t>Testimonios </a:t>
            </a:r>
            <a:r>
              <a:rPr lang="es-ES" u="sng" dirty="0" smtClean="0">
                <a:effectLst/>
              </a:rPr>
              <a:t>tras el asesinato</a:t>
            </a:r>
            <a:r>
              <a:rPr lang="es-ES" dirty="0" smtClean="0">
                <a:effectLst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>
                <a:effectLst/>
              </a:rPr>
              <a:t>	</a:t>
            </a:r>
            <a:r>
              <a:rPr lang="es-ES" dirty="0" smtClean="0">
                <a:effectLst/>
              </a:rPr>
              <a:t>		</a:t>
            </a:r>
            <a:r>
              <a:rPr lang="es-ES" sz="2400" dirty="0">
                <a:effectLst/>
              </a:rPr>
              <a:t>- informe judicial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>
                <a:effectLst/>
              </a:rPr>
              <a:t>			- informe de la autopsia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>
                <a:effectLst/>
              </a:rPr>
              <a:t>- </a:t>
            </a:r>
            <a:r>
              <a:rPr lang="es-ES" u="sng" dirty="0"/>
              <a:t>D</a:t>
            </a:r>
            <a:r>
              <a:rPr lang="es-ES" u="sng" dirty="0" smtClean="0">
                <a:effectLst/>
              </a:rPr>
              <a:t>urante </a:t>
            </a:r>
            <a:r>
              <a:rPr lang="es-ES" dirty="0">
                <a:effectLst/>
              </a:rPr>
              <a:t>los </a:t>
            </a:r>
            <a:r>
              <a:rPr lang="es-ES" dirty="0" smtClean="0">
                <a:effectLst/>
              </a:rPr>
              <a:t>hechos: comentarios </a:t>
            </a:r>
            <a:r>
              <a:rPr lang="es-ES" dirty="0">
                <a:effectLst/>
              </a:rPr>
              <a:t>de los personajes en estilo directo.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556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43408"/>
            <a:ext cx="8964488" cy="1262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b="0" dirty="0" smtClean="0">
                <a:solidFill>
                  <a:schemeClr val="tx1"/>
                </a:solidFill>
                <a:effectLst/>
                <a:ea typeface="Times New Roman" pitchFamily="18" charset="0"/>
              </a:rPr>
              <a:t> 5.2. La acción CENTRAL transcurre en </a:t>
            </a:r>
            <a:r>
              <a:rPr lang="es-ES" b="0" u="sng" dirty="0" smtClean="0">
                <a:solidFill>
                  <a:schemeClr val="tx1"/>
                </a:solidFill>
                <a:effectLst/>
                <a:ea typeface="Times New Roman" pitchFamily="18" charset="0"/>
              </a:rPr>
              <a:t>pocas horas:</a:t>
            </a:r>
            <a:r>
              <a:rPr lang="es-ES" b="0" dirty="0" smtClean="0">
                <a:solidFill>
                  <a:schemeClr val="tx1"/>
                </a:solidFill>
                <a:effectLst/>
                <a:ea typeface="Times New Roman" pitchFamily="18" charset="0"/>
              </a:rPr>
              <a:t> entre la boda y la muerte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5636469"/>
              </p:ext>
            </p:extLst>
          </p:nvPr>
        </p:nvGraphicFramePr>
        <p:xfrm>
          <a:off x="707782" y="2387601"/>
          <a:ext cx="7312269" cy="3636963"/>
        </p:xfrm>
        <a:graphic>
          <a:graphicData uri="http://schemas.openxmlformats.org/drawingml/2006/table">
            <a:tbl>
              <a:tblPr/>
              <a:tblGrid>
                <a:gridCol w="1433146"/>
                <a:gridCol w="2227385"/>
                <a:gridCol w="1749669"/>
                <a:gridCol w="1902069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secuencia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protagonista/s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comienzo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final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Nasar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5:30 a.m.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6:30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Bayardo y Ángela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agosto anterior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la fiesta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2:00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gemelos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3:00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6:30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gemelos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Bayardo y Ángela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la autopsia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27 años después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5ª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Nasar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. Desarrollo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del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vcrimen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5:30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6:30 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031" marR="410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798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5.3. </a:t>
            </a:r>
            <a:r>
              <a:rPr lang="es-ES" dirty="0" smtClean="0"/>
              <a:t>Mecanismos </a:t>
            </a:r>
            <a:r>
              <a:rPr lang="es-ES" dirty="0" smtClean="0"/>
              <a:t>discursivos</a:t>
            </a:r>
            <a:endParaRPr lang="es-ES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6669" cy="50403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narración de los hechos reconstruidos 27 años después, con comentarios personales del narrador.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Los </a:t>
            </a:r>
            <a:r>
              <a:rPr lang="es-ES" sz="2800" dirty="0">
                <a:effectLst/>
              </a:rPr>
              <a:t>testimonios del suceso que cita el narrador y que se dieron inmediatamente después del asesinato ( informe judicial, </a:t>
            </a:r>
            <a:r>
              <a:rPr lang="es-ES" sz="2800" dirty="0" smtClean="0">
                <a:effectLst/>
              </a:rPr>
              <a:t>autopsia</a:t>
            </a:r>
            <a:r>
              <a:rPr lang="es-ES" sz="2800" dirty="0" smtClean="0"/>
              <a:t>, etc.</a:t>
            </a:r>
            <a:r>
              <a:rPr lang="es-ES" sz="2800" dirty="0" smtClean="0">
                <a:effectLst/>
              </a:rPr>
              <a:t>)</a:t>
            </a:r>
            <a:endParaRPr lang="es-ES" sz="2800" dirty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reproducción en estilo directo de </a:t>
            </a:r>
            <a:r>
              <a:rPr lang="es-ES" sz="2800" dirty="0" smtClean="0">
                <a:effectLst/>
              </a:rPr>
              <a:t>los comentarios </a:t>
            </a:r>
            <a:r>
              <a:rPr lang="es-ES" sz="2800" dirty="0">
                <a:effectLst/>
              </a:rPr>
              <a:t>de los personajes en el momento en que los hechos están sucediendo.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Las </a:t>
            </a:r>
            <a:r>
              <a:rPr lang="es-ES" sz="2800" dirty="0">
                <a:effectLst/>
              </a:rPr>
              <a:t>intervenciones en estilo directo de los personajes, que reproducen las conversaciones que el narrador ha mantenido con ellos antes de redactar la crónica.</a:t>
            </a: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82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149080"/>
            <a:ext cx="6301934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6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sx="110000" sy="110000" algn="ctr" rotWithShape="0">
                    <a:schemeClr val="bg1"/>
                  </a:outerShdw>
                </a:effectLst>
                <a:latin typeface="Belwe Bd BT" pitchFamily="18" charset="0"/>
              </a:rPr>
              <a:t>Argumentos</a:t>
            </a:r>
            <a:endParaRPr lang="es-ES" sz="6600" dirty="0">
              <a:effectLst>
                <a:outerShdw sx="110000" sy="110000" algn="ctr" rotWithShape="0">
                  <a:schemeClr val="bg1"/>
                </a:outerShdw>
              </a:effectLst>
              <a:latin typeface="Belwe Bd B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5002040"/>
            <a:ext cx="6043626" cy="18288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s-ES" sz="66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latin typeface="Belwe Bd BT" pitchFamily="18" charset="0"/>
              </a:rPr>
              <a:t>PRINCIPALES</a:t>
            </a:r>
            <a:endParaRPr lang="es-ES" sz="6600" dirty="0">
              <a:latin typeface="Belwe Bd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5.4. Tiempo interno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800" dirty="0" smtClean="0">
                <a:solidFill>
                  <a:srgbClr val="FF0000"/>
                </a:solidFill>
                <a:effectLst/>
              </a:rPr>
              <a:t>Tiempo interno</a:t>
            </a:r>
            <a:r>
              <a:rPr lang="es-ES" sz="2800" dirty="0" smtClean="0">
                <a:effectLst/>
              </a:rPr>
              <a:t>: unas </a:t>
            </a:r>
            <a:r>
              <a:rPr lang="es-ES" sz="2800" dirty="0">
                <a:effectLst/>
              </a:rPr>
              <a:t>pocas </a:t>
            </a:r>
            <a:r>
              <a:rPr lang="es-ES" sz="2800" dirty="0" smtClean="0">
                <a:effectLst/>
              </a:rPr>
              <a:t>horas, </a:t>
            </a:r>
            <a:r>
              <a:rPr lang="es-ES" sz="2800" dirty="0">
                <a:effectLst/>
              </a:rPr>
              <a:t>las que van </a:t>
            </a:r>
            <a:r>
              <a:rPr lang="es-ES" sz="2800" dirty="0" smtClean="0">
                <a:effectLst/>
              </a:rPr>
              <a:t>desde el </a:t>
            </a:r>
            <a:r>
              <a:rPr lang="es-ES" sz="2800" dirty="0">
                <a:effectLst/>
              </a:rPr>
              <a:t>fin de la fiesta de bodas al </a:t>
            </a:r>
            <a:r>
              <a:rPr lang="es-ES" sz="2800" dirty="0" smtClean="0">
                <a:effectLst/>
              </a:rPr>
              <a:t>sacrificio y su prolongación, por la autopsia (fragmentación del cuerpo).</a:t>
            </a:r>
          </a:p>
          <a:p>
            <a:pPr>
              <a:defRPr/>
            </a:pPr>
            <a:r>
              <a:rPr lang="es-ES" sz="2800" dirty="0" smtClean="0">
                <a:solidFill>
                  <a:srgbClr val="FF0000"/>
                </a:solidFill>
                <a:effectLst/>
              </a:rPr>
              <a:t>Saltos temporales</a:t>
            </a:r>
            <a:r>
              <a:rPr lang="es-ES" sz="2800" dirty="0" smtClean="0">
                <a:effectLst/>
              </a:rPr>
              <a:t>: se </a:t>
            </a:r>
            <a:r>
              <a:rPr lang="es-ES" sz="2800" dirty="0">
                <a:effectLst/>
              </a:rPr>
              <a:t>remite a la infancia de los protagonistas y a la incipiente </a:t>
            </a:r>
            <a:r>
              <a:rPr lang="es-ES" sz="2800" dirty="0" smtClean="0">
                <a:effectLst/>
              </a:rPr>
              <a:t>vejez. </a:t>
            </a:r>
          </a:p>
          <a:p>
            <a:pPr>
              <a:defRPr/>
            </a:pPr>
            <a:r>
              <a:rPr lang="es-ES" sz="2800" dirty="0" smtClean="0">
                <a:solidFill>
                  <a:srgbClr val="FF0000"/>
                </a:solidFill>
                <a:effectLst/>
              </a:rPr>
              <a:t>Tiempos simultáneos</a:t>
            </a:r>
            <a:r>
              <a:rPr lang="es-ES" sz="2800" dirty="0" smtClean="0">
                <a:effectLst/>
              </a:rPr>
              <a:t>: hay </a:t>
            </a:r>
            <a:r>
              <a:rPr lang="es-ES" sz="2800" dirty="0">
                <a:effectLst/>
              </a:rPr>
              <a:t>una superposición de acciones paralelas, tantas como personas narrativas se cruzan en el pueblo.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14593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5.5. SECUENCIAS CINEMATOGRÁFICAS: 1</a:t>
            </a:r>
            <a:endParaRPr lang="es-ES" dirty="0"/>
          </a:p>
        </p:txBody>
      </p:sp>
      <p:sp>
        <p:nvSpPr>
          <p:cNvPr id="22531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" dirty="0" smtClean="0">
                <a:effectLst/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r>
              <a:rPr lang="es-ES" sz="2800" dirty="0" smtClean="0">
                <a:effectLst/>
              </a:rPr>
              <a:t>El </a:t>
            </a:r>
            <a:r>
              <a:rPr lang="es-ES" sz="2800" u="sng" dirty="0" smtClean="0">
                <a:effectLst/>
              </a:rPr>
              <a:t>primer capítulo </a:t>
            </a:r>
            <a:r>
              <a:rPr lang="es-ES" sz="2800" dirty="0" smtClean="0">
                <a:effectLst/>
              </a:rPr>
              <a:t>cubre la "hora señalada" entre 5:30 y 6:30, sigue a Santiago </a:t>
            </a:r>
            <a:r>
              <a:rPr lang="es-ES" sz="2800" dirty="0" err="1" smtClean="0">
                <a:effectLst/>
              </a:rPr>
              <a:t>Nasar</a:t>
            </a:r>
            <a:r>
              <a:rPr lang="es-ES" sz="2800" dirty="0" smtClean="0">
                <a:effectLst/>
              </a:rPr>
              <a:t> y estratégicamente lo pierde para cerrar con el anuncio de su muerte.</a:t>
            </a:r>
          </a:p>
        </p:txBody>
      </p:sp>
    </p:spTree>
    <p:extLst>
      <p:ext uri="{BB962C8B-B14F-4D97-AF65-F5344CB8AC3E}">
        <p14:creationId xmlns:p14="http://schemas.microsoft.com/office/powerpoint/2010/main" val="3185598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5.5. </a:t>
            </a:r>
            <a:r>
              <a:rPr lang="es-ES" dirty="0" smtClean="0"/>
              <a:t>Secuencia </a:t>
            </a:r>
            <a:r>
              <a:rPr lang="es-ES" dirty="0" smtClean="0"/>
              <a:t>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2800" dirty="0" smtClean="0">
                <a:effectLst/>
              </a:rPr>
              <a:t>El </a:t>
            </a:r>
            <a:r>
              <a:rPr lang="es-ES" sz="2800" u="sng" dirty="0" smtClean="0">
                <a:effectLst/>
              </a:rPr>
              <a:t>segundo</a:t>
            </a:r>
            <a:r>
              <a:rPr lang="es-ES" sz="2800" dirty="0" smtClean="0">
                <a:effectLst/>
              </a:rPr>
              <a:t> se centra en Bayardo y Ángela.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800" dirty="0">
              <a:effectLst/>
            </a:endParaRPr>
          </a:p>
          <a:p>
            <a:pPr marL="457200" lvl="3" indent="-169164">
              <a:buFont typeface="Wingdings" pitchFamily="2" charset="2"/>
              <a:buNone/>
              <a:defRPr/>
            </a:pPr>
            <a:r>
              <a:rPr lang="es-ES" sz="2800" dirty="0" smtClean="0">
                <a:effectLst/>
                <a:latin typeface="+mj-lt"/>
              </a:rPr>
              <a:t>- Los sigue desde el agosto anterior, </a:t>
            </a:r>
          </a:p>
          <a:p>
            <a:pPr marL="457200" lvl="3" indent="-169164">
              <a:buFont typeface="Wingdings" pitchFamily="2" charset="2"/>
              <a:buNone/>
              <a:defRPr/>
            </a:pPr>
            <a:r>
              <a:rPr lang="es-ES" sz="2800" dirty="0" smtClean="0">
                <a:effectLst/>
                <a:latin typeface="+mj-lt"/>
              </a:rPr>
              <a:t>- se concentra en la fiesta y </a:t>
            </a:r>
          </a:p>
          <a:p>
            <a:pPr marL="457200" lvl="3" indent="-169164">
              <a:buFont typeface="Wingdings" pitchFamily="2" charset="2"/>
              <a:buNone/>
              <a:defRPr/>
            </a:pPr>
            <a:r>
              <a:rPr lang="es-ES" sz="2800" dirty="0" smtClean="0">
                <a:effectLst/>
                <a:latin typeface="+mj-lt"/>
              </a:rPr>
              <a:t>- los abandona a las 2 de la mañana cuando el nombre fatídico de Santiago </a:t>
            </a:r>
            <a:r>
              <a:rPr lang="es-ES" sz="2800" dirty="0" err="1" smtClean="0">
                <a:effectLst/>
                <a:latin typeface="+mj-lt"/>
              </a:rPr>
              <a:t>Nasar</a:t>
            </a:r>
            <a:r>
              <a:rPr lang="es-ES" sz="2800" dirty="0" smtClean="0">
                <a:effectLst/>
                <a:latin typeface="+mj-lt"/>
              </a:rPr>
              <a:t> es </a:t>
            </a:r>
            <a:r>
              <a:rPr lang="es-ES" sz="2800" dirty="0" smtClean="0">
                <a:effectLst/>
                <a:latin typeface="+mj-lt"/>
              </a:rPr>
              <a:t>pronunciado. </a:t>
            </a:r>
            <a:endParaRPr lang="es-ES" sz="2800" dirty="0" smtClean="0">
              <a:latin typeface="+mj-lt"/>
            </a:endParaRPr>
          </a:p>
          <a:p>
            <a:pPr>
              <a:defRPr/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1863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5.5. </a:t>
            </a:r>
            <a:r>
              <a:rPr lang="es-ES" dirty="0" smtClean="0"/>
              <a:t>Secuencia </a:t>
            </a:r>
            <a:r>
              <a:rPr lang="es-ES" dirty="0" smtClean="0"/>
              <a:t>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400" dirty="0">
                <a:effectLst/>
              </a:rPr>
              <a:t>T</a:t>
            </a:r>
            <a:r>
              <a:rPr lang="es-ES" sz="2400" dirty="0" smtClean="0">
                <a:effectLst/>
              </a:rPr>
              <a:t>ercer </a:t>
            </a:r>
            <a:r>
              <a:rPr lang="es-ES" sz="2400" dirty="0">
                <a:effectLst/>
              </a:rPr>
              <a:t>capítulo que vuelve a reconstruir las horas, ahora entre las 3 y las 6.30 de la mañana, en torno a los gemelos Pablo y Pedro Vicario, </a:t>
            </a:r>
            <a:endParaRPr lang="es-ES" sz="2400" dirty="0" smtClean="0">
              <a:effectLst/>
            </a:endParaRPr>
          </a:p>
          <a:p>
            <a:pPr>
              <a:defRPr/>
            </a:pPr>
            <a:endParaRPr lang="es-ES" sz="2400" dirty="0">
              <a:effectLst/>
            </a:endParaRPr>
          </a:p>
          <a:p>
            <a:pPr>
              <a:defRPr/>
            </a:pPr>
            <a:r>
              <a:rPr lang="es-ES" sz="2400" dirty="0" smtClean="0">
                <a:effectLst/>
              </a:rPr>
              <a:t>Se abre a </a:t>
            </a:r>
            <a:r>
              <a:rPr lang="es-ES" sz="2400" dirty="0">
                <a:effectLst/>
              </a:rPr>
              <a:t>la coparticipación del </a:t>
            </a:r>
            <a:r>
              <a:rPr lang="es-ES" sz="2400" dirty="0" smtClean="0">
                <a:effectLst/>
              </a:rPr>
              <a:t>pueblo para </a:t>
            </a:r>
            <a:r>
              <a:rPr lang="es-ES" sz="2400" dirty="0">
                <a:effectLst/>
              </a:rPr>
              <a:t>cerrar otra vez con la anunciada muerte de Santiago </a:t>
            </a:r>
            <a:r>
              <a:rPr lang="es-ES" sz="2400" dirty="0" err="1">
                <a:effectLst/>
              </a:rPr>
              <a:t>Nasar</a:t>
            </a:r>
            <a:r>
              <a:rPr lang="es-ES" sz="2400" dirty="0">
                <a:effectLst/>
              </a:rPr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92377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5.5. </a:t>
            </a:r>
            <a:r>
              <a:rPr lang="es-ES" dirty="0" smtClean="0"/>
              <a:t>Secuencia IV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s-ES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 smtClean="0">
                <a:effectLst/>
              </a:rPr>
              <a:t>- El </a:t>
            </a:r>
            <a:r>
              <a:rPr lang="es-ES" sz="2400" dirty="0">
                <a:effectLst/>
              </a:rPr>
              <a:t>cuarto se abre con el simulacro </a:t>
            </a:r>
            <a:r>
              <a:rPr lang="es-ES" sz="2400" dirty="0" smtClean="0">
                <a:effectLst/>
              </a:rPr>
              <a:t>de segunda </a:t>
            </a:r>
            <a:r>
              <a:rPr lang="es-ES" sz="2400" dirty="0">
                <a:effectLst/>
              </a:rPr>
              <a:t>muerte que es la </a:t>
            </a:r>
            <a:r>
              <a:rPr lang="es-ES" sz="2400" dirty="0" smtClean="0">
                <a:effectLst/>
              </a:rPr>
              <a:t>autopsia. </a:t>
            </a:r>
            <a:endParaRPr lang="es-ES" sz="24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 smtClean="0">
                <a:effectLst/>
              </a:rPr>
              <a:t>- </a:t>
            </a:r>
            <a:r>
              <a:rPr lang="es-ES" sz="2400" dirty="0" smtClean="0">
                <a:effectLst/>
              </a:rPr>
              <a:t>Se desplaza y expande sobre </a:t>
            </a:r>
            <a:r>
              <a:rPr lang="es-ES" sz="2400" dirty="0">
                <a:effectLst/>
              </a:rPr>
              <a:t>los destinos </a:t>
            </a:r>
            <a:r>
              <a:rPr lang="es-ES" sz="2400" dirty="0" smtClean="0">
                <a:effectLst/>
              </a:rPr>
              <a:t>futuros: </a:t>
            </a:r>
            <a:r>
              <a:rPr lang="es-ES" sz="2400" dirty="0">
                <a:effectLst/>
              </a:rPr>
              <a:t>los de los gemelos y los de Bayardo y Á</a:t>
            </a:r>
            <a:r>
              <a:rPr lang="es-ES" sz="2400" dirty="0" smtClean="0">
                <a:effectLst/>
              </a:rPr>
              <a:t>ngela </a:t>
            </a:r>
            <a:r>
              <a:rPr lang="es-ES" sz="2400" dirty="0">
                <a:effectLst/>
              </a:rPr>
              <a:t>hasta su </a:t>
            </a:r>
            <a:r>
              <a:rPr lang="es-ES" sz="2400" dirty="0" err="1">
                <a:effectLst/>
              </a:rPr>
              <a:t>reencuentro</a:t>
            </a:r>
            <a:r>
              <a:rPr lang="es-ES" sz="2400" dirty="0">
                <a:effectLst/>
              </a:rPr>
              <a:t> </a:t>
            </a:r>
            <a:r>
              <a:rPr lang="es-ES" sz="2400" dirty="0" smtClean="0">
                <a:effectLst/>
              </a:rPr>
              <a:t>veintisiete </a:t>
            </a:r>
            <a:r>
              <a:rPr lang="es-ES" sz="2400" dirty="0">
                <a:effectLst/>
              </a:rPr>
              <a:t>años </a:t>
            </a:r>
            <a:r>
              <a:rPr lang="es-ES" sz="2400" dirty="0" smtClean="0">
                <a:effectLst/>
              </a:rPr>
              <a:t>después.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17063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5.5. </a:t>
            </a:r>
            <a:r>
              <a:rPr lang="es-ES" dirty="0" smtClean="0"/>
              <a:t>Secuencia </a:t>
            </a:r>
            <a:r>
              <a:rPr lang="es-ES" dirty="0" smtClean="0"/>
              <a:t>V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400" dirty="0" smtClean="0">
                <a:effectLst/>
              </a:rPr>
              <a:t>Retoma la "</a:t>
            </a:r>
            <a:r>
              <a:rPr lang="es-ES" sz="2400" dirty="0">
                <a:effectLst/>
              </a:rPr>
              <a:t>hora señalada</a:t>
            </a:r>
            <a:r>
              <a:rPr lang="es-ES" sz="2400" dirty="0" smtClean="0">
                <a:effectLst/>
              </a:rPr>
              <a:t>".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>
              <a:effectLst/>
            </a:endParaRPr>
          </a:p>
          <a:p>
            <a:pPr>
              <a:defRPr/>
            </a:pPr>
            <a:r>
              <a:rPr lang="es-ES" sz="2400" dirty="0" smtClean="0">
                <a:effectLst/>
              </a:rPr>
              <a:t>La muerte anunciada (al </a:t>
            </a:r>
            <a:r>
              <a:rPr lang="es-ES" sz="2400" dirty="0" smtClean="0">
                <a:effectLst/>
              </a:rPr>
              <a:t>principio de la novela) </a:t>
            </a:r>
            <a:r>
              <a:rPr lang="es-ES" sz="2400" dirty="0">
                <a:effectLst/>
              </a:rPr>
              <a:t>no se describe hasta el </a:t>
            </a:r>
            <a:r>
              <a:rPr lang="es-ES" sz="2400" dirty="0" smtClean="0">
                <a:effectLst/>
              </a:rPr>
              <a:t>final.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 smtClean="0">
              <a:effectLst/>
            </a:endParaRPr>
          </a:p>
          <a:p>
            <a:pPr>
              <a:defRPr/>
            </a:pPr>
            <a:r>
              <a:rPr lang="es-ES" sz="2400" dirty="0" smtClean="0">
                <a:effectLst/>
              </a:rPr>
              <a:t>Las </a:t>
            </a:r>
            <a:r>
              <a:rPr lang="es-ES" sz="2400" dirty="0">
                <a:effectLst/>
              </a:rPr>
              <a:t>repeticiones constantes determinan el ritmo y la estructura de la novela.</a:t>
            </a:r>
          </a:p>
          <a:p>
            <a:pPr>
              <a:defRPr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14673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8666" y="276225"/>
            <a:ext cx="8226669" cy="85725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5.6. RESUMEN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9879093"/>
              </p:ext>
            </p:extLst>
          </p:nvPr>
        </p:nvGraphicFramePr>
        <p:xfrm>
          <a:off x="179512" y="1184799"/>
          <a:ext cx="8784976" cy="560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58"/>
                <a:gridCol w="1282918"/>
                <a:gridCol w="7200800"/>
              </a:tblGrid>
              <a:tr h="599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/>
                        <a:t>1</a:t>
                      </a:r>
                    </a:p>
                    <a:p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SANTIAGO NASAR 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lo que hace la mañana de la llegada del obispo</a:t>
                      </a:r>
                      <a:endParaRPr lang="es-ES" sz="1600" dirty="0" smtClean="0"/>
                    </a:p>
                  </a:txBody>
                  <a:tcPr marL="84406" marR="84406" marT="45717" marB="45717"/>
                </a:tc>
              </a:tr>
              <a:tr h="169279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NOVIOS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Bayardo San Román (su llegada al pueblo, los comentarios que suscita, la llegada de su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familia,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Ángela Vicario (su familia, su pérdida de la virginidad, etc.). A continuación viene la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boda.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Devolución de la novia y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delación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Ángela: (Pedro Vicario) “</a:t>
                      </a:r>
                      <a:r>
                        <a:rPr lang="es-E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–Anda, niña -le dijo temblando de rabia-: dinos quién fue.’ (…) – ‘Santiago </a:t>
                      </a:r>
                      <a:r>
                        <a:rPr lang="es-ES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Nasar</a:t>
                      </a:r>
                      <a:r>
                        <a:rPr lang="es-E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-dijo” </a:t>
                      </a:r>
                      <a:endParaRPr lang="es-ES" sz="1600" dirty="0"/>
                    </a:p>
                  </a:txBody>
                  <a:tcPr marL="84406" marR="84406" marT="45717" marB="45717"/>
                </a:tc>
              </a:tr>
              <a:tr h="1056779"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3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Hermanos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baseline="0" dirty="0" smtClean="0"/>
                        <a:t>Vicario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Circunstancias y detalles previos del asesinato.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Despliegue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abundante de testimonios (María Alejandrina, Clotilde Armenta, el coronel Lázaro Aponte, el padre Carmen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Amador,</a:t>
                      </a:r>
                      <a:r>
                        <a:rPr lang="es-E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Descripción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los protagonistas del capítulo a través del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narrador.</a:t>
                      </a:r>
                      <a:endParaRPr lang="es-ES" sz="1600" dirty="0" smtClean="0"/>
                    </a:p>
                  </a:txBody>
                  <a:tcPr marL="84406" marR="84406" marT="45717" marB="45717"/>
                </a:tc>
              </a:tr>
              <a:tr h="123373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 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Autopsia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Cronológicamente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posterior al V.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Consecuencias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físicas que tiene el crimen en los Vicario, que se van del pueblo.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Ángela ve a Bayardo y empieza a escribirle cartas.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Narra la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vuelta de Bayardo. Es casi un final feliz.</a:t>
                      </a:r>
                      <a:endParaRPr lang="es-ES" sz="1600" dirty="0"/>
                    </a:p>
                  </a:txBody>
                  <a:tcPr marL="84406" marR="84406" marT="45717" marB="45717"/>
                </a:tc>
              </a:tr>
              <a:tr h="82955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5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Desarrollo</a:t>
                      </a:r>
                      <a:r>
                        <a:rPr lang="es-ES" sz="1400" b="1" baseline="0" dirty="0" smtClean="0"/>
                        <a:t> del crimen</a:t>
                      </a:r>
                      <a:endParaRPr lang="es-ES" sz="1400" b="1" dirty="0"/>
                    </a:p>
                  </a:txBody>
                  <a:tcPr marL="84406" marR="84406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Cierre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la muerte de Santiago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el reencuentro de los esposos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600" dirty="0"/>
                    </a:p>
                  </a:txBody>
                  <a:tcPr marL="84406" marR="84406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23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6</a:t>
            </a:r>
            <a:r>
              <a:rPr lang="es-ES" dirty="0" smtClean="0"/>
              <a:t>. TEMAS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82403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s-ES" sz="2800" dirty="0" smtClean="0">
                <a:effectLst/>
              </a:rPr>
              <a:t>El </a:t>
            </a:r>
            <a:r>
              <a:rPr lang="es-ES" sz="2800" dirty="0">
                <a:effectLst/>
              </a:rPr>
              <a:t>destino, entendido como </a:t>
            </a:r>
            <a:r>
              <a:rPr lang="es-ES" sz="2800" i="1" dirty="0" err="1">
                <a:effectLst/>
              </a:rPr>
              <a:t>fatum</a:t>
            </a:r>
            <a:r>
              <a:rPr lang="es-ES" sz="2800" dirty="0">
                <a:effectLst/>
              </a:rPr>
              <a:t> o sino </a:t>
            </a:r>
            <a:r>
              <a:rPr lang="es-ES" sz="2800" dirty="0" smtClean="0">
                <a:effectLst/>
              </a:rPr>
              <a:t>trágico.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violencia </a:t>
            </a:r>
            <a:r>
              <a:rPr lang="es-ES" sz="2800" dirty="0" smtClean="0"/>
              <a:t>patriarcal: matrimonio forzado, violación y venganza en respuesta</a:t>
            </a:r>
            <a:r>
              <a:rPr lang="es-ES" sz="2800" dirty="0" smtClean="0">
                <a:effectLst/>
              </a:rPr>
              <a:t>.</a:t>
            </a:r>
          </a:p>
          <a:p>
            <a:pPr>
              <a:defRPr/>
            </a:pPr>
            <a:r>
              <a:rPr lang="es-ES_tradnl" sz="2800" dirty="0" smtClean="0"/>
              <a:t>El clasismo y la rivalidad interétnica, que construyen un muro clamoroso de silencio alrededor de la víctima expiatoria.</a:t>
            </a:r>
            <a:endParaRPr lang="es-ES" sz="2800" dirty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responsabilidad colectiva ante esa violencia.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religión </a:t>
            </a:r>
            <a:r>
              <a:rPr lang="es-ES" sz="2800" dirty="0" smtClean="0">
                <a:effectLst/>
              </a:rPr>
              <a:t>tradicional (la </a:t>
            </a:r>
            <a:r>
              <a:rPr lang="es-ES" sz="2800" dirty="0">
                <a:effectLst/>
              </a:rPr>
              <a:t>visita del obispo y las </a:t>
            </a:r>
            <a:r>
              <a:rPr lang="es-ES" sz="2800" dirty="0" smtClean="0">
                <a:effectLst/>
              </a:rPr>
              <a:t>expectativas frustradas </a:t>
            </a:r>
            <a:r>
              <a:rPr lang="es-ES" sz="2800" dirty="0">
                <a:effectLst/>
              </a:rPr>
              <a:t>que provoca</a:t>
            </a:r>
            <a:r>
              <a:rPr lang="es-ES" sz="2800" dirty="0" smtClean="0">
                <a:effectLst/>
              </a:rPr>
              <a:t>), que no parece interferir sino ratificar los hechos.</a:t>
            </a:r>
            <a:endParaRPr lang="es-ES" sz="2800" dirty="0">
              <a:effectLst/>
            </a:endParaRPr>
          </a:p>
          <a:p>
            <a:pPr>
              <a:defRPr/>
            </a:pPr>
            <a:r>
              <a:rPr lang="es-ES" sz="2800" dirty="0" smtClean="0">
                <a:effectLst/>
              </a:rPr>
              <a:t>La </a:t>
            </a:r>
            <a:r>
              <a:rPr lang="es-ES" sz="2800" dirty="0">
                <a:effectLst/>
              </a:rPr>
              <a:t>superstición que determina el vivir y el morir.</a:t>
            </a:r>
          </a:p>
          <a:p>
            <a:pPr>
              <a:defRPr/>
            </a:pPr>
            <a:r>
              <a:rPr lang="es-ES" sz="2800" dirty="0" smtClean="0">
                <a:effectLst/>
              </a:rPr>
              <a:t>El </a:t>
            </a:r>
            <a:r>
              <a:rPr lang="es-ES" sz="2800" dirty="0" smtClean="0">
                <a:effectLst/>
              </a:rPr>
              <a:t>amor: Bayardo </a:t>
            </a:r>
            <a:r>
              <a:rPr lang="es-ES" sz="2800" dirty="0">
                <a:effectLst/>
              </a:rPr>
              <a:t>San Román conserva todas las </a:t>
            </a:r>
            <a:r>
              <a:rPr lang="es-ES" sz="2800" dirty="0" smtClean="0">
                <a:effectLst/>
              </a:rPr>
              <a:t>cartas, dos mil, </a:t>
            </a:r>
            <a:r>
              <a:rPr lang="es-ES" sz="2800" dirty="0">
                <a:effectLst/>
              </a:rPr>
              <a:t>que </a:t>
            </a:r>
            <a:r>
              <a:rPr lang="es-ES" sz="2800" dirty="0" smtClean="0">
                <a:effectLst/>
              </a:rPr>
              <a:t>Ángela le había escrito, sin abrir; </a:t>
            </a:r>
            <a:r>
              <a:rPr lang="es-ES" sz="2800" dirty="0">
                <a:effectLst/>
              </a:rPr>
              <a:t>y, </a:t>
            </a:r>
            <a:r>
              <a:rPr lang="es-ES" sz="2800" dirty="0" smtClean="0">
                <a:effectLst/>
              </a:rPr>
              <a:t>al final</a:t>
            </a:r>
            <a:r>
              <a:rPr lang="es-ES" sz="2800" dirty="0">
                <a:effectLst/>
              </a:rPr>
              <a:t>, viven un amor </a:t>
            </a:r>
            <a:r>
              <a:rPr lang="es-ES" sz="2800" dirty="0" smtClean="0">
                <a:effectLst/>
              </a:rPr>
              <a:t>tardío.</a:t>
            </a:r>
            <a:endParaRPr lang="es-ES" sz="2800" dirty="0">
              <a:effectLst/>
            </a:endParaRPr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1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Personajes.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Santiago </a:t>
            </a:r>
            <a:r>
              <a:rPr lang="es-ES" dirty="0" err="1" smtClean="0">
                <a:solidFill>
                  <a:srgbClr val="0000FF"/>
                </a:solidFill>
              </a:rPr>
              <a:t>Nasar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pPr lvl="2"/>
            <a:r>
              <a:rPr lang="es-ES" dirty="0" smtClean="0"/>
              <a:t>21 años.</a:t>
            </a:r>
          </a:p>
          <a:p>
            <a:pPr lvl="2"/>
            <a:r>
              <a:rPr lang="es-ES" dirty="0" smtClean="0"/>
              <a:t>Su madre: Plácida Linero; su padre: Ibrahim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Se hace cargo de la hacienda que le deja su padre tras su muerte; no continua los estudios.</a:t>
            </a:r>
          </a:p>
          <a:p>
            <a:pPr lvl="2"/>
            <a:r>
              <a:rPr lang="es-ES" dirty="0" smtClean="0"/>
              <a:t>Soñador, </a:t>
            </a:r>
            <a:r>
              <a:rPr lang="es-ES" dirty="0" smtClean="0"/>
              <a:t>alegre</a:t>
            </a:r>
            <a:r>
              <a:rPr lang="es-ES" dirty="0" smtClean="0"/>
              <a:t>, vividor.</a:t>
            </a:r>
            <a:endParaRPr lang="es-ES" dirty="0" smtClean="0"/>
          </a:p>
          <a:p>
            <a:r>
              <a:rPr lang="es-ES" dirty="0" smtClean="0">
                <a:solidFill>
                  <a:srgbClr val="0000FF"/>
                </a:solidFill>
              </a:rPr>
              <a:t>Bayardo San Román.</a:t>
            </a:r>
          </a:p>
          <a:p>
            <a:pPr lvl="2"/>
            <a:r>
              <a:rPr lang="es-ES" dirty="0" smtClean="0"/>
              <a:t>Ingeniero de trenes de unos treinta años.</a:t>
            </a:r>
          </a:p>
          <a:p>
            <a:pPr lvl="2"/>
            <a:r>
              <a:rPr lang="es-ES" dirty="0" smtClean="0"/>
              <a:t>Viste bien y es galán.</a:t>
            </a:r>
          </a:p>
          <a:p>
            <a:pPr lvl="2"/>
            <a:r>
              <a:rPr lang="es-ES" dirty="0" smtClean="0"/>
              <a:t>Buen conversador.</a:t>
            </a:r>
          </a:p>
          <a:p>
            <a:pPr lvl="2"/>
            <a:r>
              <a:rPr lang="es-ES" dirty="0" smtClean="0"/>
              <a:t>Tiene dinero y con él consigue lo que quiere.</a:t>
            </a:r>
          </a:p>
          <a:p>
            <a:pPr lvl="2"/>
            <a:r>
              <a:rPr lang="es-ES" dirty="0" smtClean="0"/>
              <a:t>Hijo de un general.</a:t>
            </a:r>
          </a:p>
          <a:p>
            <a:pPr lvl="2"/>
            <a:r>
              <a:rPr lang="es-ES" dirty="0" smtClean="0"/>
              <a:t>Busca esposa y decide casarse con Ángela Vicario desde que la ve.</a:t>
            </a:r>
          </a:p>
          <a:p>
            <a:pPr lvl="2"/>
            <a:r>
              <a:rPr lang="es-ES" dirty="0" smtClean="0"/>
              <a:t>No acepta que Ángela no sea virgen.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3"/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Personajes.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Ángela Vicario.</a:t>
            </a:r>
          </a:p>
          <a:p>
            <a:pPr lvl="2"/>
            <a:r>
              <a:rPr lang="es-ES" dirty="0" smtClean="0"/>
              <a:t>La hija menor de la familia Vicario.</a:t>
            </a:r>
          </a:p>
          <a:p>
            <a:pPr lvl="2"/>
            <a:r>
              <a:rPr lang="es-ES" dirty="0" smtClean="0"/>
              <a:t>Se casa por conveniencia.</a:t>
            </a:r>
          </a:p>
          <a:p>
            <a:pPr lvl="2"/>
            <a:r>
              <a:rPr lang="es-ES" dirty="0" smtClean="0"/>
              <a:t>Tras ser rechazada por San Román, parece que encubre a alguien y acusa a Santiago.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Pedro y Pablo Vicario.</a:t>
            </a:r>
          </a:p>
          <a:p>
            <a:pPr lvl="2"/>
            <a:r>
              <a:rPr lang="es-ES" dirty="0" smtClean="0"/>
              <a:t>Hermanos gemelos.</a:t>
            </a:r>
          </a:p>
          <a:p>
            <a:pPr lvl="2"/>
            <a:r>
              <a:rPr lang="es-ES" dirty="0" smtClean="0"/>
              <a:t>Hermanos de Ángela.</a:t>
            </a:r>
          </a:p>
          <a:p>
            <a:pPr lvl="2"/>
            <a:r>
              <a:rPr lang="es-ES" dirty="0" smtClean="0"/>
              <a:t>Son los asesinos de San </a:t>
            </a:r>
            <a:r>
              <a:rPr lang="es-ES" dirty="0" smtClean="0"/>
              <a:t>Román; </a:t>
            </a:r>
            <a:r>
              <a:rPr lang="es-ES" dirty="0" smtClean="0"/>
              <a:t>para ello utilizan los cuchillos de matar cerdos.</a:t>
            </a:r>
          </a:p>
          <a:p>
            <a:pPr lvl="2"/>
            <a:r>
              <a:rPr lang="es-ES" dirty="0" smtClean="0"/>
              <a:t>Se mueven por una concepción falsa del honor.</a:t>
            </a:r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  <a:p>
            <a:endParaRPr lang="es-ES" dirty="0" smtClean="0"/>
          </a:p>
          <a:p>
            <a:pPr lvl="3"/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4248472" cy="118300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800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La hojarasca</a:t>
            </a:r>
            <a:endParaRPr lang="es-ES" sz="4800" dirty="0">
              <a:latin typeface="Belwe Bd BT" pitchFamily="18" charset="0"/>
            </a:endParaRPr>
          </a:p>
        </p:txBody>
      </p:sp>
      <p:sp>
        <p:nvSpPr>
          <p:cNvPr id="11267" name="4 Marcador de contenido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041999"/>
          </a:xfrm>
        </p:spPr>
        <p:txBody>
          <a:bodyPr numCol="2"/>
          <a:lstStyle/>
          <a:p>
            <a:pPr eaLnBrk="1" hangingPunct="1">
              <a:lnSpc>
                <a:spcPct val="80000"/>
              </a:lnSpc>
            </a:pPr>
            <a:r>
              <a:rPr lang="es-ES" sz="2500" dirty="0" smtClean="0"/>
              <a:t>Transcurre en Macondo, pueblo imaginario cercano a la costa colombiana.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dirty="0" smtClean="0"/>
              <a:t>Un médico, odiado por su pueblo, aguarda a ser enterrado, tras su suicidio, por un coronel y su familia que desafían al resto de los pobladores que pretenden impedirlo. 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dirty="0" smtClean="0"/>
              <a:t>El médico había rehusado socorrer a un moribundo, en un lugar donde abunda la miseria, ocasionada por crisis, guerras, y finalmente “la hojarasca”. </a:t>
            </a:r>
          </a:p>
          <a:p>
            <a:pPr eaLnBrk="1" hangingPunct="1">
              <a:lnSpc>
                <a:spcPct val="80000"/>
              </a:lnSpc>
            </a:pPr>
            <a:r>
              <a:rPr lang="es-ES" sz="2500" dirty="0" smtClean="0"/>
              <a:t>Los monólogos de los tres personajes: el Coronel, su hija y su nieto, representan a sendas generaciones.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724128" y="3429000"/>
            <a:ext cx="1584325" cy="2208213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706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Personajes.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Plácida </a:t>
            </a:r>
            <a:r>
              <a:rPr lang="es-ES" dirty="0" smtClean="0">
                <a:solidFill>
                  <a:srgbClr val="0000FF"/>
                </a:solidFill>
              </a:rPr>
              <a:t>Linero.</a:t>
            </a:r>
          </a:p>
          <a:p>
            <a:pPr lvl="2"/>
            <a:r>
              <a:rPr lang="es-ES" dirty="0" smtClean="0"/>
              <a:t>La madre de Santiago </a:t>
            </a:r>
            <a:r>
              <a:rPr lang="es-ES" dirty="0" err="1" smtClean="0"/>
              <a:t>Nasar</a:t>
            </a:r>
            <a:r>
              <a:rPr lang="es-ES" dirty="0" smtClean="0"/>
              <a:t>, un tanto celosa, acaba por precipitar el crimen.</a:t>
            </a:r>
            <a:endParaRPr lang="es-ES" dirty="0" smtClean="0"/>
          </a:p>
          <a:p>
            <a:r>
              <a:rPr lang="es-ES" dirty="0" smtClean="0">
                <a:solidFill>
                  <a:srgbClr val="0000FF"/>
                </a:solidFill>
              </a:rPr>
              <a:t>Ibrahim </a:t>
            </a:r>
            <a:r>
              <a:rPr lang="es-ES" dirty="0" err="1" smtClean="0">
                <a:solidFill>
                  <a:srgbClr val="0000FF"/>
                </a:solidFill>
              </a:rPr>
              <a:t>Nasar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pPr lvl="2"/>
            <a:r>
              <a:rPr lang="es-ES" dirty="0" smtClean="0"/>
              <a:t>El padre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María Alejandrina Cervantes.</a:t>
            </a:r>
          </a:p>
          <a:p>
            <a:pPr lvl="2"/>
            <a:r>
              <a:rPr lang="es-ES" dirty="0" smtClean="0"/>
              <a:t>Dueña de la casa de </a:t>
            </a:r>
            <a:r>
              <a:rPr lang="es-ES" dirty="0" smtClean="0"/>
              <a:t>prostitutas.</a:t>
            </a:r>
            <a:endParaRPr lang="es-ES" dirty="0" smtClean="0"/>
          </a:p>
          <a:p>
            <a:r>
              <a:rPr lang="es-ES" dirty="0" smtClean="0">
                <a:solidFill>
                  <a:srgbClr val="0000FF"/>
                </a:solidFill>
              </a:rPr>
              <a:t>Victoria Guzmán.</a:t>
            </a:r>
          </a:p>
          <a:p>
            <a:pPr lvl="2"/>
            <a:r>
              <a:rPr lang="es-ES" dirty="0" smtClean="0"/>
              <a:t>Es la cocinera de la casa de los </a:t>
            </a:r>
            <a:r>
              <a:rPr lang="es-ES" dirty="0" err="1" smtClean="0"/>
              <a:t>Nasar</a:t>
            </a:r>
            <a:r>
              <a:rPr lang="es-ES" dirty="0"/>
              <a:t>.</a:t>
            </a:r>
            <a:endParaRPr lang="es-ES" dirty="0" smtClean="0"/>
          </a:p>
          <a:p>
            <a:pPr lvl="2"/>
            <a:r>
              <a:rPr lang="es-ES" dirty="0" smtClean="0"/>
              <a:t>Había sido seducida por </a:t>
            </a:r>
            <a:r>
              <a:rPr lang="es-ES" dirty="0" smtClean="0"/>
              <a:t>Ibrahim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Tiene una hija –Divina Flor- y tiene miedo de que Santiago la seduzca.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Divina Flor.</a:t>
            </a:r>
          </a:p>
          <a:p>
            <a:pPr lvl="2"/>
            <a:r>
              <a:rPr lang="es-ES" dirty="0" smtClean="0"/>
              <a:t>Hija de Victoria Guzmán.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Personajes.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Clotilde Armenta.</a:t>
            </a:r>
          </a:p>
          <a:p>
            <a:pPr lvl="2"/>
            <a:r>
              <a:rPr lang="es-ES" dirty="0" smtClean="0"/>
              <a:t>Dueña de la tienda de leche que hay en la plaza frente a la casa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En esta tienda se quedan los hermanos Vicario antes de cometer el asesinato.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Carmen Amador.</a:t>
            </a:r>
          </a:p>
          <a:p>
            <a:pPr lvl="2"/>
            <a:r>
              <a:rPr lang="es-ES" dirty="0" smtClean="0"/>
              <a:t>Párroco del pueblo.</a:t>
            </a:r>
          </a:p>
          <a:p>
            <a:pPr lvl="2"/>
            <a:r>
              <a:rPr lang="es-ES" dirty="0" smtClean="0"/>
              <a:t>Tiene que hacer la autopsia porque el médico del pueblo –Dionisio </a:t>
            </a:r>
            <a:r>
              <a:rPr lang="es-ES" dirty="0" err="1" smtClean="0"/>
              <a:t>Iguarán</a:t>
            </a:r>
            <a:r>
              <a:rPr lang="es-ES" dirty="0" smtClean="0"/>
              <a:t>- no está.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Cristo Bedoya</a:t>
            </a:r>
          </a:p>
          <a:p>
            <a:pPr lvl="2"/>
            <a:r>
              <a:rPr lang="es-ES" dirty="0" smtClean="0"/>
              <a:t>Amigo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Estudiante de medicina.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Flora Miguel.</a:t>
            </a:r>
          </a:p>
          <a:p>
            <a:pPr lvl="2"/>
            <a:r>
              <a:rPr lang="es-ES" dirty="0" smtClean="0"/>
              <a:t>Novia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Personajes.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00FF"/>
                </a:solidFill>
              </a:rPr>
              <a:t>Luisa Santiago.</a:t>
            </a:r>
          </a:p>
          <a:p>
            <a:pPr lvl="2"/>
            <a:r>
              <a:rPr lang="es-ES" dirty="0" smtClean="0"/>
              <a:t>Madre del narrador.</a:t>
            </a:r>
          </a:p>
          <a:p>
            <a:pPr lvl="2"/>
            <a:r>
              <a:rPr lang="es-ES" dirty="0" smtClean="0"/>
              <a:t>Madrina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r>
              <a:rPr lang="es-ES" smtClean="0">
                <a:solidFill>
                  <a:srgbClr val="0000FF"/>
                </a:solidFill>
              </a:rPr>
              <a:t>Purísima </a:t>
            </a:r>
            <a:r>
              <a:rPr lang="es-ES" dirty="0" smtClean="0">
                <a:solidFill>
                  <a:srgbClr val="0000FF"/>
                </a:solidFill>
              </a:rPr>
              <a:t>y Poncio Vicario.</a:t>
            </a:r>
          </a:p>
          <a:p>
            <a:pPr lvl="2"/>
            <a:r>
              <a:rPr lang="es-ES" dirty="0" smtClean="0"/>
              <a:t>Padres de Ángela.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Mercedes </a:t>
            </a:r>
            <a:r>
              <a:rPr lang="es-ES" dirty="0" err="1" smtClean="0">
                <a:solidFill>
                  <a:srgbClr val="0000FF"/>
                </a:solidFill>
              </a:rPr>
              <a:t>Barcha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pPr lvl="2"/>
            <a:r>
              <a:rPr lang="es-ES" dirty="0" smtClean="0"/>
              <a:t>Futura esposa del narrador.</a:t>
            </a:r>
          </a:p>
          <a:p>
            <a:r>
              <a:rPr lang="es-ES" dirty="0" smtClean="0">
                <a:solidFill>
                  <a:srgbClr val="0000FF"/>
                </a:solidFill>
              </a:rPr>
              <a:t>Narrador.</a:t>
            </a:r>
          </a:p>
          <a:p>
            <a:pPr lvl="2"/>
            <a:r>
              <a:rPr lang="es-ES" dirty="0" smtClean="0"/>
              <a:t>Amigo de Santiago </a:t>
            </a:r>
            <a:r>
              <a:rPr lang="es-ES" dirty="0" err="1" smtClean="0"/>
              <a:t>Nasar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3"/>
            <a:endParaRPr lang="es-ES" dirty="0" smtClean="0"/>
          </a:p>
          <a:p>
            <a:pPr lvl="2"/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5189308" y="0"/>
            <a:ext cx="395469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CCFFCC"/>
                </a:solidFill>
              </a:rPr>
              <a:t>	Estudio de la obra</a:t>
            </a:r>
            <a:endParaRPr lang="es-E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532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400" b="1" dirty="0">
                <a:latin typeface="Algerian" pitchFamily="82" charset="0"/>
              </a:rPr>
              <a:t>                    </a:t>
            </a:r>
          </a:p>
        </p:txBody>
      </p:sp>
      <p:pic>
        <p:nvPicPr>
          <p:cNvPr id="13319" name="Picture 7" descr="relatodeunnaufrago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05105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8500" y="150515"/>
            <a:ext cx="8229600" cy="1143000"/>
          </a:xfrm>
        </p:spPr>
        <p:txBody>
          <a:bodyPr/>
          <a:lstStyle/>
          <a:p>
            <a:r>
              <a:rPr lang="es-ES" b="1" dirty="0">
                <a:latin typeface="Algerian" pitchFamily="82" charset="0"/>
              </a:rPr>
              <a:t>Relato de un náufrago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288" y="1340768"/>
            <a:ext cx="8229600" cy="5141168"/>
          </a:xfrm>
        </p:spPr>
        <p:txBody>
          <a:bodyPr numCol="2">
            <a:normAutofit/>
          </a:bodyPr>
          <a:lstStyle/>
          <a:p>
            <a:r>
              <a:rPr lang="es-ES" sz="2400" dirty="0"/>
              <a:t>Relato de un náufrago </a:t>
            </a:r>
            <a:r>
              <a:rPr lang="es-ES" sz="2400" dirty="0" smtClean="0"/>
              <a:t>“</a:t>
            </a:r>
            <a:r>
              <a:rPr lang="es-ES" sz="2400" i="1" dirty="0" smtClean="0"/>
              <a:t>que </a:t>
            </a:r>
            <a:r>
              <a:rPr lang="es-ES" sz="2400" i="1" dirty="0"/>
              <a:t>estuvo diez días a la deriva en una balsa sin comer ni beber, que fue proclamado héroe de la patria, besado por las reinas de la belleza y hecho rico por la publicidad, y luego aborrecido por el gobierno y olvidado para </a:t>
            </a:r>
            <a:r>
              <a:rPr lang="es-ES" sz="2400" i="1" dirty="0" smtClean="0"/>
              <a:t>siempre”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r>
              <a:rPr lang="es-ES" sz="2000" dirty="0" smtClean="0"/>
              <a:t>Basada </a:t>
            </a:r>
            <a:r>
              <a:rPr lang="es-ES" sz="2000" dirty="0"/>
              <a:t>en el reportaje </a:t>
            </a:r>
            <a:r>
              <a:rPr lang="es-ES" sz="2000" dirty="0" smtClean="0"/>
              <a:t>periodístico a </a:t>
            </a:r>
            <a:r>
              <a:rPr lang="es-ES" sz="2000" dirty="0"/>
              <a:t>un sobreviviente del destructor A.R.C Caldas, en tiempos de la dictadura militar </a:t>
            </a:r>
            <a:r>
              <a:rPr lang="es-ES" sz="2000" dirty="0" smtClean="0"/>
              <a:t>de </a:t>
            </a:r>
            <a:r>
              <a:rPr lang="es-ES" sz="2000" dirty="0"/>
              <a:t>Colombia. </a:t>
            </a:r>
            <a:endParaRPr lang="es-ES" sz="2000" dirty="0" smtClean="0"/>
          </a:p>
          <a:p>
            <a:r>
              <a:rPr lang="es-ES" sz="2000" dirty="0" smtClean="0"/>
              <a:t>Escrita </a:t>
            </a:r>
            <a:r>
              <a:rPr lang="es-ES" sz="2000" dirty="0"/>
              <a:t>en el año 1955, y </a:t>
            </a:r>
            <a:r>
              <a:rPr lang="es-ES" sz="2000" dirty="0" smtClean="0"/>
              <a:t>narrada </a:t>
            </a:r>
            <a:r>
              <a:rPr lang="es-ES" sz="2000" dirty="0"/>
              <a:t>en primera </a:t>
            </a:r>
            <a:r>
              <a:rPr lang="es-ES" sz="2000" dirty="0" smtClean="0"/>
              <a:t>persona (autobiografía ficticia).</a:t>
            </a: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8427850"/>
      </p:ext>
    </p:extLst>
  </p:cSld>
  <p:clrMapOvr>
    <a:masterClrMapping/>
  </p:clrMapOvr>
  <p:transition advClick="0" advTm="20000">
    <p:random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El coronel no tiene quien le escriba (1961)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we Bd B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s-ES" sz="2400" dirty="0" smtClean="0"/>
              <a:t>Escrita durante su </a:t>
            </a:r>
            <a:r>
              <a:rPr lang="es-ES" sz="2400" dirty="0"/>
              <a:t>estancia en </a:t>
            </a:r>
            <a:r>
              <a:rPr lang="es-ES" sz="2400" dirty="0" smtClean="0"/>
              <a:t>París, 1957, y publicada en 1961.</a:t>
            </a:r>
          </a:p>
          <a:p>
            <a:r>
              <a:rPr lang="es-ES" sz="2400" dirty="0" smtClean="0"/>
              <a:t>Trata </a:t>
            </a:r>
            <a:r>
              <a:rPr lang="es-ES" sz="2400" dirty="0"/>
              <a:t>sobre un viejo coronel </a:t>
            </a:r>
            <a:r>
              <a:rPr lang="es-ES" sz="2400" dirty="0" smtClean="0"/>
              <a:t>retirado, que sirvió a las órdenes de Aureliano </a:t>
            </a:r>
            <a:r>
              <a:rPr lang="es-ES" sz="2400" dirty="0" smtClean="0"/>
              <a:t>Buendía. </a:t>
            </a:r>
            <a:endParaRPr lang="es-ES" sz="2400" dirty="0" smtClean="0"/>
          </a:p>
          <a:p>
            <a:r>
              <a:rPr lang="es-ES" sz="2400" dirty="0" smtClean="0"/>
              <a:t>Va </a:t>
            </a:r>
            <a:r>
              <a:rPr lang="es-ES" sz="2400" dirty="0"/>
              <a:t>cada viernes al puerto a esperar la llegada de la carta oficial que le responda a la reclamación de sus derechos por los servicios prestados a la patria.</a:t>
            </a:r>
          </a:p>
          <a:p>
            <a:endParaRPr lang="es-ES" sz="24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652120" y="2636912"/>
            <a:ext cx="1944000" cy="32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53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9144000" cy="836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cap="all" dirty="0" smtClean="0">
                <a:ln w="10541" cmpd="sng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95000"/>
                      </a:schemeClr>
                    </a:gs>
                    <a:gs pos="50000">
                      <a:schemeClr val="tx1"/>
                    </a:gs>
                    <a:gs pos="83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1270000" dist="2540000" dir="21540000" sx="200000" sy="200000" algn="ctr" rotWithShape="0">
                    <a:srgbClr val="000000">
                      <a:alpha val="0"/>
                    </a:srgbClr>
                  </a:outerShdw>
                </a:effectLst>
                <a:latin typeface="Belwe Bd BT" pitchFamily="18" charset="0"/>
              </a:rPr>
              <a:t>Cien  años  de  soledad (1967)</a:t>
            </a:r>
            <a:endParaRPr lang="es-ES" dirty="0">
              <a:latin typeface="Belwe Bd BT" pitchFamily="18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68952" cy="5328592"/>
          </a:xfrm>
        </p:spPr>
        <p:txBody>
          <a:bodyPr numCol="2"/>
          <a:lstStyle/>
          <a:p>
            <a:pPr eaLnBrk="1" hangingPunct="1">
              <a:spcBef>
                <a:spcPts val="0"/>
              </a:spcBef>
            </a:pPr>
            <a:r>
              <a:rPr lang="es-ES" sz="2400" dirty="0" smtClean="0"/>
              <a:t>Combina realidad histórica, vida cotidiana y fantasía.</a:t>
            </a:r>
          </a:p>
          <a:p>
            <a:pPr eaLnBrk="1" hangingPunct="1">
              <a:spcBef>
                <a:spcPts val="0"/>
              </a:spcBef>
            </a:pPr>
            <a:r>
              <a:rPr lang="es-ES" sz="2400" dirty="0" smtClean="0"/>
              <a:t>Génesis del pueblo de Macondo, desarrollo y apocalipsis a través de las sucesivas generaciones de la familia Buendía.</a:t>
            </a:r>
            <a:endParaRPr lang="es-ES" sz="2400" dirty="0"/>
          </a:p>
          <a:p>
            <a:pPr eaLnBrk="1" hangingPunct="1">
              <a:spcBef>
                <a:spcPts val="0"/>
              </a:spcBef>
            </a:pPr>
            <a:r>
              <a:rPr lang="es-ES" sz="2400" dirty="0" smtClean="0"/>
              <a:t>Temas: la frustración, la guerra, el incesto, el olvido y, sobre todo, la soledad que envuelve a esa familia y al pueblo entero. </a:t>
            </a:r>
          </a:p>
          <a:p>
            <a:pPr eaLnBrk="1" hangingPunct="1">
              <a:spcBef>
                <a:spcPts val="0"/>
              </a:spcBef>
            </a:pPr>
            <a:r>
              <a:rPr lang="es-ES" sz="2400" dirty="0" smtClean="0"/>
              <a:t>Tiempo externo: historia de Colombia entre mediados del siglo XIX y mediados del siglo XX.</a:t>
            </a:r>
          </a:p>
          <a:p>
            <a:pPr>
              <a:spcBef>
                <a:spcPts val="0"/>
              </a:spcBef>
            </a:pPr>
            <a:r>
              <a:rPr lang="es-ES_tradnl" sz="2400" dirty="0" smtClean="0"/>
              <a:t>Tiempo cíclico: los </a:t>
            </a:r>
            <a:r>
              <a:rPr lang="es-ES" sz="2400" dirty="0" smtClean="0"/>
              <a:t>hechos se repiten, </a:t>
            </a:r>
            <a:r>
              <a:rPr lang="es-ES" sz="2400" dirty="0"/>
              <a:t>como las relaciones incestuosas y los destinos solitarios de sus </a:t>
            </a:r>
            <a:r>
              <a:rPr lang="es-ES" sz="2400" dirty="0" smtClean="0"/>
              <a:t>protagonistas.</a:t>
            </a:r>
          </a:p>
          <a:p>
            <a:endParaRPr lang="es-ES" sz="2400" dirty="0" smtClean="0"/>
          </a:p>
        </p:txBody>
      </p:sp>
      <p:pic>
        <p:nvPicPr>
          <p:cNvPr id="9220" name="Picture 2" descr="D:\J.C\muerte\cien_anios_de_soled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3861048"/>
            <a:ext cx="1880085" cy="285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323</TotalTime>
  <Words>4078</Words>
  <Application>Microsoft Office PowerPoint</Application>
  <PresentationFormat>Presentación en pantalla (4:3)</PresentationFormat>
  <Paragraphs>477</Paragraphs>
  <Slides>62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Civil</vt:lpstr>
      <vt:lpstr>Crónica de una muerte anunciada</vt:lpstr>
      <vt:lpstr>Gabriel García Márquez</vt:lpstr>
      <vt:lpstr>nota   biográfica</vt:lpstr>
      <vt:lpstr>OBRAS</vt:lpstr>
      <vt:lpstr>Argumentos</vt:lpstr>
      <vt:lpstr>La hojarasca</vt:lpstr>
      <vt:lpstr>Relato de un náufrago</vt:lpstr>
      <vt:lpstr>El coronel no tiene quien le escriba (1961)</vt:lpstr>
      <vt:lpstr>Cien  años  de  soledad (1967)</vt:lpstr>
      <vt:lpstr>El árbol genealógico de la familia Buendía</vt:lpstr>
      <vt:lpstr>EL OTOÑO DEL PATRIARCA (1975)</vt:lpstr>
      <vt:lpstr>el  amor  en los tiempos del  cólera (1985) </vt:lpstr>
      <vt:lpstr>el General en su laberinto (1989)</vt:lpstr>
      <vt:lpstr>Contexto histórico de Colombia</vt:lpstr>
      <vt:lpstr>Presentación de PowerPoint</vt:lpstr>
      <vt:lpstr>BIOGRAFÍA</vt:lpstr>
      <vt:lpstr>Gabriel García Márquez</vt:lpstr>
      <vt:lpstr>Presentación de PowerPoint</vt:lpstr>
      <vt:lpstr>Presentación de PowerPoint</vt:lpstr>
      <vt:lpstr>Presentación de PowerPoint</vt:lpstr>
      <vt:lpstr>Presentación de PowerPoint</vt:lpstr>
      <vt:lpstr>exilios</vt:lpstr>
      <vt:lpstr>Presentación de PowerPoint</vt:lpstr>
      <vt:lpstr>Presentación de PowerPoint</vt:lpstr>
      <vt:lpstr>Presentación de PowerPoint</vt:lpstr>
      <vt:lpstr>LA NOVELA</vt:lpstr>
      <vt:lpstr>Introducción.</vt:lpstr>
      <vt:lpstr>Género literario.</vt:lpstr>
      <vt:lpstr>Género literario.</vt:lpstr>
      <vt:lpstr>Estructura.</vt:lpstr>
      <vt:lpstr>Estructura. (Continuación)</vt:lpstr>
      <vt:lpstr>Estructura. (Continuación)</vt:lpstr>
      <vt:lpstr>Análisis</vt:lpstr>
      <vt:lpstr>ÍNDICE</vt:lpstr>
      <vt:lpstr>1. Periodismo y literatura</vt:lpstr>
      <vt:lpstr>1.2. Rasgos de novela policiaca</vt:lpstr>
      <vt:lpstr>1.3. REALISMO GROTESCO: exageraciones</vt:lpstr>
      <vt:lpstr>1.4. Un suceso real: 1951 en Sucre </vt:lpstr>
      <vt:lpstr>2. El sacrificio </vt:lpstr>
      <vt:lpstr>2.2. Inocencia</vt:lpstr>
      <vt:lpstr>3. DOBLE DESENLACE: FOLLETINESCO Y TRÁGICO</vt:lpstr>
      <vt:lpstr>4.1. NARRADOR</vt:lpstr>
      <vt:lpstr>4.2. REPORTERO omnisciente en 3ª persona</vt:lpstr>
      <vt:lpstr>4.3. TESTIGO: personaje secundario</vt:lpstr>
      <vt:lpstr>4.4. Perspectiva múltiple </vt:lpstr>
      <vt:lpstr>4.5. AUTOR IMPLÍCITO: Gabriel García Márquez</vt:lpstr>
      <vt:lpstr>5. Varios planos en el discurso: ACCIONES en distintos tiempos</vt:lpstr>
      <vt:lpstr> 5.2. La acción CENTRAL transcurre en pocas horas: entre la boda y la muerte</vt:lpstr>
      <vt:lpstr>5.3. Mecanismos discursivos</vt:lpstr>
      <vt:lpstr>5.4. Tiempo interno</vt:lpstr>
      <vt:lpstr>5.5. SECUENCIAS CINEMATOGRÁFICAS: 1</vt:lpstr>
      <vt:lpstr>5.5. Secuencia II</vt:lpstr>
      <vt:lpstr>5.5. Secuencia III</vt:lpstr>
      <vt:lpstr>5.5. Secuencia IV</vt:lpstr>
      <vt:lpstr>5.5. Secuencia V</vt:lpstr>
      <vt:lpstr>5.6. RESUMEN</vt:lpstr>
      <vt:lpstr>6. TEMAS</vt:lpstr>
      <vt:lpstr>Personajes. </vt:lpstr>
      <vt:lpstr>Personajes. </vt:lpstr>
      <vt:lpstr>Personajes. </vt:lpstr>
      <vt:lpstr>Personajes. </vt:lpstr>
      <vt:lpstr>Personajes.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Crónica de una muerte anunciada</dc:title>
  <dc:creator>anajoaquin</dc:creator>
  <cp:lastModifiedBy>anajoaquin</cp:lastModifiedBy>
  <cp:revision>30</cp:revision>
  <dcterms:created xsi:type="dcterms:W3CDTF">2013-03-11T22:56:38Z</dcterms:created>
  <dcterms:modified xsi:type="dcterms:W3CDTF">2014-02-11T22:37:19Z</dcterms:modified>
</cp:coreProperties>
</file>